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316" r:id="rId4"/>
    <p:sldId id="324" r:id="rId5"/>
    <p:sldId id="325" r:id="rId6"/>
    <p:sldId id="262" r:id="rId7"/>
    <p:sldId id="265" r:id="rId8"/>
    <p:sldId id="329" r:id="rId9"/>
    <p:sldId id="336" r:id="rId10"/>
    <p:sldId id="312" r:id="rId11"/>
    <p:sldId id="287" r:id="rId12"/>
    <p:sldId id="342" r:id="rId13"/>
    <p:sldId id="308" r:id="rId14"/>
    <p:sldId id="372" r:id="rId15"/>
    <p:sldId id="374" r:id="rId16"/>
    <p:sldId id="346" r:id="rId17"/>
    <p:sldId id="377" r:id="rId18"/>
    <p:sldId id="376" r:id="rId19"/>
    <p:sldId id="380" r:id="rId20"/>
    <p:sldId id="353" r:id="rId21"/>
    <p:sldId id="383" r:id="rId22"/>
    <p:sldId id="355" r:id="rId23"/>
    <p:sldId id="406" r:id="rId24"/>
    <p:sldId id="364" r:id="rId25"/>
    <p:sldId id="386" r:id="rId26"/>
    <p:sldId id="385" r:id="rId27"/>
    <p:sldId id="387" r:id="rId28"/>
    <p:sldId id="310" r:id="rId2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D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46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image" Target="../media/image32.wmf"/><Relationship Id="rId7" Type="http://schemas.openxmlformats.org/officeDocument/2006/relationships/image" Target="../media/image29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28.wmf"/><Relationship Id="rId5" Type="http://schemas.openxmlformats.org/officeDocument/2006/relationships/image" Target="../media/image19.wmf"/><Relationship Id="rId4" Type="http://schemas.openxmlformats.org/officeDocument/2006/relationships/image" Target="../media/image2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3.wmf"/><Relationship Id="rId1" Type="http://schemas.openxmlformats.org/officeDocument/2006/relationships/image" Target="../media/image3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19.wmf"/><Relationship Id="rId1" Type="http://schemas.openxmlformats.org/officeDocument/2006/relationships/image" Target="../media/image23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image" Target="../media/image44.wmf"/><Relationship Id="rId7" Type="http://schemas.openxmlformats.org/officeDocument/2006/relationships/image" Target="../media/image45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28.wmf"/><Relationship Id="rId5" Type="http://schemas.openxmlformats.org/officeDocument/2006/relationships/image" Target="../media/image19.wmf"/><Relationship Id="rId4" Type="http://schemas.openxmlformats.org/officeDocument/2006/relationships/image" Target="../media/image23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image" Target="../media/image23.wmf"/><Relationship Id="rId7" Type="http://schemas.openxmlformats.org/officeDocument/2006/relationships/image" Target="../media/image39.wmf"/><Relationship Id="rId2" Type="http://schemas.openxmlformats.org/officeDocument/2006/relationships/image" Target="../media/image44.wmf"/><Relationship Id="rId1" Type="http://schemas.openxmlformats.org/officeDocument/2006/relationships/image" Target="../media/image46.wmf"/><Relationship Id="rId6" Type="http://schemas.openxmlformats.org/officeDocument/2006/relationships/image" Target="../media/image45.wmf"/><Relationship Id="rId5" Type="http://schemas.openxmlformats.org/officeDocument/2006/relationships/image" Target="../media/image28.wmf"/><Relationship Id="rId10" Type="http://schemas.openxmlformats.org/officeDocument/2006/relationships/image" Target="../media/image48.wmf"/><Relationship Id="rId4" Type="http://schemas.openxmlformats.org/officeDocument/2006/relationships/image" Target="../media/image19.wmf"/><Relationship Id="rId9" Type="http://schemas.openxmlformats.org/officeDocument/2006/relationships/image" Target="../media/image47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image" Target="../media/image23.wmf"/><Relationship Id="rId7" Type="http://schemas.openxmlformats.org/officeDocument/2006/relationships/image" Target="../media/image39.wmf"/><Relationship Id="rId2" Type="http://schemas.openxmlformats.org/officeDocument/2006/relationships/image" Target="../media/image44.wmf"/><Relationship Id="rId1" Type="http://schemas.openxmlformats.org/officeDocument/2006/relationships/image" Target="../media/image46.wmf"/><Relationship Id="rId6" Type="http://schemas.openxmlformats.org/officeDocument/2006/relationships/image" Target="../media/image45.wmf"/><Relationship Id="rId5" Type="http://schemas.openxmlformats.org/officeDocument/2006/relationships/image" Target="../media/image28.wmf"/><Relationship Id="rId10" Type="http://schemas.openxmlformats.org/officeDocument/2006/relationships/image" Target="../media/image48.wmf"/><Relationship Id="rId4" Type="http://schemas.openxmlformats.org/officeDocument/2006/relationships/image" Target="../media/image19.wmf"/><Relationship Id="rId9" Type="http://schemas.openxmlformats.org/officeDocument/2006/relationships/image" Target="../media/image47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image" Target="../media/image52.wmf"/><Relationship Id="rId7" Type="http://schemas.openxmlformats.org/officeDocument/2006/relationships/image" Target="../media/image28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6" Type="http://schemas.openxmlformats.org/officeDocument/2006/relationships/image" Target="../media/image19.wmf"/><Relationship Id="rId5" Type="http://schemas.openxmlformats.org/officeDocument/2006/relationships/image" Target="../media/image23.wmf"/><Relationship Id="rId4" Type="http://schemas.openxmlformats.org/officeDocument/2006/relationships/image" Target="../media/image44.wmf"/><Relationship Id="rId9" Type="http://schemas.openxmlformats.org/officeDocument/2006/relationships/image" Target="../media/image39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image" Target="../media/image52.wmf"/><Relationship Id="rId7" Type="http://schemas.openxmlformats.org/officeDocument/2006/relationships/image" Target="../media/image28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6" Type="http://schemas.openxmlformats.org/officeDocument/2006/relationships/image" Target="../media/image19.wmf"/><Relationship Id="rId11" Type="http://schemas.openxmlformats.org/officeDocument/2006/relationships/image" Target="../media/image55.wmf"/><Relationship Id="rId5" Type="http://schemas.openxmlformats.org/officeDocument/2006/relationships/image" Target="../media/image23.wmf"/><Relationship Id="rId10" Type="http://schemas.openxmlformats.org/officeDocument/2006/relationships/image" Target="../media/image54.wmf"/><Relationship Id="rId4" Type="http://schemas.openxmlformats.org/officeDocument/2006/relationships/image" Target="../media/image53.wmf"/><Relationship Id="rId9" Type="http://schemas.openxmlformats.org/officeDocument/2006/relationships/image" Target="../media/image39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image" Target="../media/image52.wmf"/><Relationship Id="rId7" Type="http://schemas.openxmlformats.org/officeDocument/2006/relationships/image" Target="../media/image28.wmf"/><Relationship Id="rId12" Type="http://schemas.openxmlformats.org/officeDocument/2006/relationships/image" Target="../media/image59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6" Type="http://schemas.openxmlformats.org/officeDocument/2006/relationships/image" Target="../media/image19.wmf"/><Relationship Id="rId11" Type="http://schemas.openxmlformats.org/officeDocument/2006/relationships/image" Target="../media/image58.wmf"/><Relationship Id="rId5" Type="http://schemas.openxmlformats.org/officeDocument/2006/relationships/image" Target="../media/image23.wmf"/><Relationship Id="rId10" Type="http://schemas.openxmlformats.org/officeDocument/2006/relationships/image" Target="../media/image57.wmf"/><Relationship Id="rId4" Type="http://schemas.openxmlformats.org/officeDocument/2006/relationships/image" Target="../media/image56.wmf"/><Relationship Id="rId9" Type="http://schemas.openxmlformats.org/officeDocument/2006/relationships/image" Target="../media/image39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13" Type="http://schemas.openxmlformats.org/officeDocument/2006/relationships/image" Target="../media/image19.wmf"/><Relationship Id="rId3" Type="http://schemas.openxmlformats.org/officeDocument/2006/relationships/image" Target="../media/image60.wmf"/><Relationship Id="rId7" Type="http://schemas.openxmlformats.org/officeDocument/2006/relationships/image" Target="../media/image64.wmf"/><Relationship Id="rId12" Type="http://schemas.openxmlformats.org/officeDocument/2006/relationships/image" Target="../media/image23.wmf"/><Relationship Id="rId17" Type="http://schemas.openxmlformats.org/officeDocument/2006/relationships/image" Target="../media/image58.wmf"/><Relationship Id="rId2" Type="http://schemas.openxmlformats.org/officeDocument/2006/relationships/image" Target="../media/image52.wmf"/><Relationship Id="rId16" Type="http://schemas.openxmlformats.org/officeDocument/2006/relationships/image" Target="../media/image39.wmf"/><Relationship Id="rId1" Type="http://schemas.openxmlformats.org/officeDocument/2006/relationships/image" Target="../media/image50.wmf"/><Relationship Id="rId6" Type="http://schemas.openxmlformats.org/officeDocument/2006/relationships/image" Target="../media/image63.wmf"/><Relationship Id="rId11" Type="http://schemas.openxmlformats.org/officeDocument/2006/relationships/image" Target="../media/image56.wmf"/><Relationship Id="rId5" Type="http://schemas.openxmlformats.org/officeDocument/2006/relationships/image" Target="../media/image62.wmf"/><Relationship Id="rId15" Type="http://schemas.openxmlformats.org/officeDocument/2006/relationships/image" Target="../media/image45.wmf"/><Relationship Id="rId10" Type="http://schemas.openxmlformats.org/officeDocument/2006/relationships/image" Target="../media/image67.wmf"/><Relationship Id="rId4" Type="http://schemas.openxmlformats.org/officeDocument/2006/relationships/image" Target="../media/image61.wmf"/><Relationship Id="rId9" Type="http://schemas.openxmlformats.org/officeDocument/2006/relationships/image" Target="../media/image66.wmf"/><Relationship Id="rId14" Type="http://schemas.openxmlformats.org/officeDocument/2006/relationships/image" Target="../media/image2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26.wmf"/><Relationship Id="rId7" Type="http://schemas.openxmlformats.org/officeDocument/2006/relationships/image" Target="../media/image28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19.wmf"/><Relationship Id="rId5" Type="http://schemas.openxmlformats.org/officeDocument/2006/relationships/image" Target="../media/image23.wmf"/><Relationship Id="rId4" Type="http://schemas.openxmlformats.org/officeDocument/2006/relationships/image" Target="../media/image2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70B13B-8EC2-4074-AF80-F183A5C0064C}" type="datetimeFigureOut">
              <a:rPr lang="de-CH" smtClean="0"/>
              <a:pPr/>
              <a:t>24.04.2015</a:t>
            </a:fld>
            <a:endParaRPr lang="de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612B63-6E24-4BAA-BC45-3BFEBFFAEE41}" type="slidenum">
              <a:rPr lang="de-CH" smtClean="0"/>
              <a:pPr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18091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12B63-6E24-4BAA-BC45-3BFEBFFAEE41}" type="slidenum">
              <a:rPr lang="de-CH" smtClean="0"/>
              <a:pPr/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356375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ADCA8F-B96C-4826-A5E5-E7891F021E5A}" type="slidenum">
              <a:rPr lang="de-CH" smtClean="0"/>
              <a:pPr/>
              <a:t>10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812973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ADCA8F-B96C-4826-A5E5-E7891F021E5A}" type="slidenum">
              <a:rPr lang="de-CH" smtClean="0"/>
              <a:pPr/>
              <a:t>11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893825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ADCA8F-B96C-4826-A5E5-E7891F021E5A}" type="slidenum">
              <a:rPr lang="de-CH" smtClean="0"/>
              <a:pPr/>
              <a:t>12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36885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ADCA8F-B96C-4826-A5E5-E7891F021E5A}" type="slidenum">
              <a:rPr lang="de-CH" smtClean="0"/>
              <a:pPr/>
              <a:t>13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928148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BAC8-B175-43DB-A99A-4A61F9885ACB}" type="slidenum">
              <a:rPr lang="de-CH" smtClean="0"/>
              <a:pPr/>
              <a:t>14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53604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BAC8-B175-43DB-A99A-4A61F9885ACB}" type="slidenum">
              <a:rPr lang="de-CH" smtClean="0"/>
              <a:pPr/>
              <a:t>15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284917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BAC8-B175-43DB-A99A-4A61F9885ACB}" type="slidenum">
              <a:rPr lang="de-CH" smtClean="0"/>
              <a:pPr/>
              <a:t>16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393941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BAC8-B175-43DB-A99A-4A61F9885ACB}" type="slidenum">
              <a:rPr lang="de-CH" smtClean="0"/>
              <a:pPr/>
              <a:t>17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944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BAC8-B175-43DB-A99A-4A61F9885ACB}" type="slidenum">
              <a:rPr lang="de-CH" smtClean="0"/>
              <a:pPr/>
              <a:t>18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46749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BAC8-B175-43DB-A99A-4A61F9885ACB}" type="slidenum">
              <a:rPr lang="de-CH" smtClean="0"/>
              <a:pPr/>
              <a:t>19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82390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12B63-6E24-4BAA-BC45-3BFEBFFAEE41}" type="slidenum">
              <a:rPr lang="de-CH" smtClean="0"/>
              <a:pPr/>
              <a:t>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76247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BAC8-B175-43DB-A99A-4A61F9885ACB}" type="slidenum">
              <a:rPr lang="de-CH" smtClean="0"/>
              <a:pPr/>
              <a:t>20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5510758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BAC8-B175-43DB-A99A-4A61F9885ACB}" type="slidenum">
              <a:rPr lang="de-CH" smtClean="0"/>
              <a:pPr/>
              <a:t>21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0402533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BAC8-B175-43DB-A99A-4A61F9885ACB}" type="slidenum">
              <a:rPr lang="de-CH" smtClean="0"/>
              <a:pPr/>
              <a:t>22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524193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BAC8-B175-43DB-A99A-4A61F9885ACB}" type="slidenum">
              <a:rPr lang="de-CH" smtClean="0"/>
              <a:pPr/>
              <a:t>23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9693368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BAC8-B175-43DB-A99A-4A61F9885ACB}" type="slidenum">
              <a:rPr lang="de-CH" smtClean="0"/>
              <a:pPr/>
              <a:t>24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6207001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ADCA8F-B96C-4826-A5E5-E7891F021E5A}" type="slidenum">
              <a:rPr lang="de-CH" smtClean="0"/>
              <a:pPr/>
              <a:t>25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1176749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ADCA8F-B96C-4826-A5E5-E7891F021E5A}" type="slidenum">
              <a:rPr lang="de-CH" smtClean="0"/>
              <a:pPr/>
              <a:t>26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4924495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ADCA8F-B96C-4826-A5E5-E7891F021E5A}" type="slidenum">
              <a:rPr lang="de-CH" smtClean="0"/>
              <a:pPr/>
              <a:t>27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3973856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ADCA8F-B96C-4826-A5E5-E7891F021E5A}" type="slidenum">
              <a:rPr lang="de-CH" smtClean="0"/>
              <a:pPr/>
              <a:t>28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89400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12B63-6E24-4BAA-BC45-3BFEBFFAEE41}" type="slidenum">
              <a:rPr lang="de-CH" smtClean="0"/>
              <a:pPr/>
              <a:t>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313178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ADCA8F-B96C-4826-A5E5-E7891F021E5A}" type="slidenum">
              <a:rPr lang="de-CH" smtClean="0"/>
              <a:pPr/>
              <a:t>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427076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ADCA8F-B96C-4826-A5E5-E7891F021E5A}" type="slidenum">
              <a:rPr lang="de-CH" smtClean="0"/>
              <a:pPr/>
              <a:t>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731221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12B63-6E24-4BAA-BC45-3BFEBFFAEE41}" type="slidenum">
              <a:rPr lang="de-CH" smtClean="0"/>
              <a:pPr/>
              <a:t>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44099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12B63-6E24-4BAA-BC45-3BFEBFFAEE41}" type="slidenum">
              <a:rPr lang="de-CH" smtClean="0"/>
              <a:pPr/>
              <a:t>7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661025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ADCA8F-B96C-4826-A5E5-E7891F021E5A}" type="slidenum">
              <a:rPr lang="de-CH" smtClean="0"/>
              <a:pPr/>
              <a:t>8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346154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ADCA8F-B96C-4826-A5E5-E7891F021E5A}" type="slidenum">
              <a:rPr lang="de-CH" smtClean="0"/>
              <a:pPr/>
              <a:t>9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91126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743A5-329F-4F44-A7DB-B36C70A33A5F}" type="datetimeFigureOut">
              <a:rPr lang="de-CH" smtClean="0"/>
              <a:pPr/>
              <a:t>24.04.2015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F9FAD-3856-4C9F-972D-340F18F3522C}" type="slidenum">
              <a:rPr lang="de-CH" smtClean="0"/>
              <a:pPr/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743A5-329F-4F44-A7DB-B36C70A33A5F}" type="datetimeFigureOut">
              <a:rPr lang="de-CH" smtClean="0"/>
              <a:pPr/>
              <a:t>24.04.2015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F9FAD-3856-4C9F-972D-340F18F3522C}" type="slidenum">
              <a:rPr lang="de-CH" smtClean="0"/>
              <a:pPr/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743A5-329F-4F44-A7DB-B36C70A33A5F}" type="datetimeFigureOut">
              <a:rPr lang="de-CH" smtClean="0"/>
              <a:pPr/>
              <a:t>24.04.2015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F9FAD-3856-4C9F-972D-340F18F3522C}" type="slidenum">
              <a:rPr lang="de-CH" smtClean="0"/>
              <a:pPr/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743A5-329F-4F44-A7DB-B36C70A33A5F}" type="datetimeFigureOut">
              <a:rPr lang="de-CH" smtClean="0"/>
              <a:pPr/>
              <a:t>24.04.2015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F9FAD-3856-4C9F-972D-340F18F3522C}" type="slidenum">
              <a:rPr lang="de-CH" smtClean="0"/>
              <a:pPr/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743A5-329F-4F44-A7DB-B36C70A33A5F}" type="datetimeFigureOut">
              <a:rPr lang="de-CH" smtClean="0"/>
              <a:pPr/>
              <a:t>24.04.2015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F9FAD-3856-4C9F-972D-340F18F3522C}" type="slidenum">
              <a:rPr lang="de-CH" smtClean="0"/>
              <a:pPr/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743A5-329F-4F44-A7DB-B36C70A33A5F}" type="datetimeFigureOut">
              <a:rPr lang="de-CH" smtClean="0"/>
              <a:pPr/>
              <a:t>24.04.2015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F9FAD-3856-4C9F-972D-340F18F3522C}" type="slidenum">
              <a:rPr lang="de-CH" smtClean="0"/>
              <a:pPr/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743A5-329F-4F44-A7DB-B36C70A33A5F}" type="datetimeFigureOut">
              <a:rPr lang="de-CH" smtClean="0"/>
              <a:pPr/>
              <a:t>24.04.2015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F9FAD-3856-4C9F-972D-340F18F3522C}" type="slidenum">
              <a:rPr lang="de-CH" smtClean="0"/>
              <a:pPr/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743A5-329F-4F44-A7DB-B36C70A33A5F}" type="datetimeFigureOut">
              <a:rPr lang="de-CH" smtClean="0"/>
              <a:pPr/>
              <a:t>24.04.2015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F9FAD-3856-4C9F-972D-340F18F3522C}" type="slidenum">
              <a:rPr lang="de-CH" smtClean="0"/>
              <a:pPr/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743A5-329F-4F44-A7DB-B36C70A33A5F}" type="datetimeFigureOut">
              <a:rPr lang="de-CH" smtClean="0"/>
              <a:pPr/>
              <a:t>24.04.2015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F9FAD-3856-4C9F-972D-340F18F3522C}" type="slidenum">
              <a:rPr lang="de-CH" smtClean="0"/>
              <a:pPr/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743A5-329F-4F44-A7DB-B36C70A33A5F}" type="datetimeFigureOut">
              <a:rPr lang="de-CH" smtClean="0"/>
              <a:pPr/>
              <a:t>24.04.2015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F9FAD-3856-4C9F-972D-340F18F3522C}" type="slidenum">
              <a:rPr lang="de-CH" smtClean="0"/>
              <a:pPr/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743A5-329F-4F44-A7DB-B36C70A33A5F}" type="datetimeFigureOut">
              <a:rPr lang="de-CH" smtClean="0"/>
              <a:pPr/>
              <a:t>24.04.2015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F9FAD-3856-4C9F-972D-340F18F3522C}" type="slidenum">
              <a:rPr lang="de-CH" smtClean="0"/>
              <a:pPr/>
              <a:t>‹#›</a:t>
            </a:fld>
            <a:endParaRPr lang="de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743A5-329F-4F44-A7DB-B36C70A33A5F}" type="datetimeFigureOut">
              <a:rPr lang="de-CH" smtClean="0"/>
              <a:pPr/>
              <a:t>24.04.2015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F9FAD-3856-4C9F-972D-340F18F3522C}" type="slidenum">
              <a:rPr lang="de-CH" smtClean="0"/>
              <a:pPr/>
              <a:t>‹#›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1.wmf"/><Relationship Id="rId4" Type="http://schemas.openxmlformats.org/officeDocument/2006/relationships/image" Target="../media/image22.png"/><Relationship Id="rId9" Type="http://schemas.openxmlformats.org/officeDocument/2006/relationships/oleObject" Target="../embeddings/oleObject19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1.wmf"/><Relationship Id="rId4" Type="http://schemas.openxmlformats.org/officeDocument/2006/relationships/image" Target="../media/image22.png"/><Relationship Id="rId9" Type="http://schemas.openxmlformats.org/officeDocument/2006/relationships/oleObject" Target="../embeddings/oleObject22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image" Target="../media/image23.wmf"/><Relationship Id="rId18" Type="http://schemas.openxmlformats.org/officeDocument/2006/relationships/oleObject" Target="../embeddings/oleObject31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25.wmf"/><Relationship Id="rId12" Type="http://schemas.openxmlformats.org/officeDocument/2006/relationships/oleObject" Target="../embeddings/oleObject28.bin"/><Relationship Id="rId17" Type="http://schemas.openxmlformats.org/officeDocument/2006/relationships/image" Target="../media/image2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0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5.bin"/><Relationship Id="rId11" Type="http://schemas.openxmlformats.org/officeDocument/2006/relationships/image" Target="../media/image27.wmf"/><Relationship Id="rId5" Type="http://schemas.openxmlformats.org/officeDocument/2006/relationships/image" Target="../media/image24.wmf"/><Relationship Id="rId15" Type="http://schemas.openxmlformats.org/officeDocument/2006/relationships/image" Target="../media/image19.wmf"/><Relationship Id="rId10" Type="http://schemas.openxmlformats.org/officeDocument/2006/relationships/oleObject" Target="../embeddings/oleObject27.bin"/><Relationship Id="rId19" Type="http://schemas.openxmlformats.org/officeDocument/2006/relationships/image" Target="../media/image29.wmf"/><Relationship Id="rId4" Type="http://schemas.openxmlformats.org/officeDocument/2006/relationships/oleObject" Target="../embeddings/oleObject24.bin"/><Relationship Id="rId9" Type="http://schemas.openxmlformats.org/officeDocument/2006/relationships/image" Target="../media/image26.wmf"/><Relationship Id="rId14" Type="http://schemas.openxmlformats.org/officeDocument/2006/relationships/oleObject" Target="../embeddings/oleObject29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13" Type="http://schemas.openxmlformats.org/officeDocument/2006/relationships/image" Target="../media/image19.wmf"/><Relationship Id="rId18" Type="http://schemas.openxmlformats.org/officeDocument/2006/relationships/oleObject" Target="../embeddings/oleObject39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31.wmf"/><Relationship Id="rId12" Type="http://schemas.openxmlformats.org/officeDocument/2006/relationships/oleObject" Target="../embeddings/oleObject36.bin"/><Relationship Id="rId17" Type="http://schemas.openxmlformats.org/officeDocument/2006/relationships/image" Target="../media/image2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8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3.bin"/><Relationship Id="rId11" Type="http://schemas.openxmlformats.org/officeDocument/2006/relationships/image" Target="../media/image23.wmf"/><Relationship Id="rId5" Type="http://schemas.openxmlformats.org/officeDocument/2006/relationships/image" Target="../media/image30.wmf"/><Relationship Id="rId15" Type="http://schemas.openxmlformats.org/officeDocument/2006/relationships/image" Target="../media/image28.wmf"/><Relationship Id="rId10" Type="http://schemas.openxmlformats.org/officeDocument/2006/relationships/oleObject" Target="../embeddings/oleObject35.bin"/><Relationship Id="rId19" Type="http://schemas.openxmlformats.org/officeDocument/2006/relationships/image" Target="../media/image33.wmf"/><Relationship Id="rId4" Type="http://schemas.openxmlformats.org/officeDocument/2006/relationships/oleObject" Target="../embeddings/oleObject32.bin"/><Relationship Id="rId9" Type="http://schemas.openxmlformats.org/officeDocument/2006/relationships/image" Target="../media/image32.wmf"/><Relationship Id="rId14" Type="http://schemas.openxmlformats.org/officeDocument/2006/relationships/oleObject" Target="../embeddings/oleObject3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notesSlide" Target="../notesSlides/notesSlide16.xml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1.bin"/><Relationship Id="rId5" Type="http://schemas.openxmlformats.org/officeDocument/2006/relationships/image" Target="../media/image35.wmf"/><Relationship Id="rId10" Type="http://schemas.openxmlformats.org/officeDocument/2006/relationships/image" Target="../media/image36.wmf"/><Relationship Id="rId4" Type="http://schemas.openxmlformats.org/officeDocument/2006/relationships/oleObject" Target="../embeddings/oleObject40.bin"/><Relationship Id="rId9" Type="http://schemas.openxmlformats.org/officeDocument/2006/relationships/oleObject" Target="../embeddings/oleObject43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13" Type="http://schemas.openxmlformats.org/officeDocument/2006/relationships/image" Target="../media/image38.wmf"/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23.wmf"/><Relationship Id="rId12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4.bin"/><Relationship Id="rId11" Type="http://schemas.openxmlformats.org/officeDocument/2006/relationships/image" Target="../media/image28.wmf"/><Relationship Id="rId5" Type="http://schemas.openxmlformats.org/officeDocument/2006/relationships/image" Target="../media/image41.png"/><Relationship Id="rId15" Type="http://schemas.openxmlformats.org/officeDocument/2006/relationships/image" Target="../media/image39.wmf"/><Relationship Id="rId10" Type="http://schemas.openxmlformats.org/officeDocument/2006/relationships/oleObject" Target="../embeddings/oleObject46.bin"/><Relationship Id="rId4" Type="http://schemas.openxmlformats.org/officeDocument/2006/relationships/image" Target="../media/image40.png"/><Relationship Id="rId9" Type="http://schemas.openxmlformats.org/officeDocument/2006/relationships/image" Target="../media/image19.wmf"/><Relationship Id="rId14" Type="http://schemas.openxmlformats.org/officeDocument/2006/relationships/oleObject" Target="../embeddings/oleObject48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13" Type="http://schemas.openxmlformats.org/officeDocument/2006/relationships/image" Target="../media/image23.wmf"/><Relationship Id="rId18" Type="http://schemas.openxmlformats.org/officeDocument/2006/relationships/oleObject" Target="../embeddings/oleObject55.bin"/><Relationship Id="rId3" Type="http://schemas.openxmlformats.org/officeDocument/2006/relationships/notesSlide" Target="../notesSlides/notesSlide21.xml"/><Relationship Id="rId21" Type="http://schemas.openxmlformats.org/officeDocument/2006/relationships/image" Target="../media/image39.wmf"/><Relationship Id="rId7" Type="http://schemas.openxmlformats.org/officeDocument/2006/relationships/image" Target="../media/image42.wmf"/><Relationship Id="rId12" Type="http://schemas.openxmlformats.org/officeDocument/2006/relationships/oleObject" Target="../embeddings/oleObject52.bin"/><Relationship Id="rId17" Type="http://schemas.openxmlformats.org/officeDocument/2006/relationships/image" Target="../media/image2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4.bin"/><Relationship Id="rId20" Type="http://schemas.openxmlformats.org/officeDocument/2006/relationships/oleObject" Target="../embeddings/oleObject56.bin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9.bin"/><Relationship Id="rId11" Type="http://schemas.openxmlformats.org/officeDocument/2006/relationships/image" Target="../media/image44.wmf"/><Relationship Id="rId5" Type="http://schemas.openxmlformats.org/officeDocument/2006/relationships/image" Target="../media/image40.png"/><Relationship Id="rId15" Type="http://schemas.openxmlformats.org/officeDocument/2006/relationships/image" Target="../media/image19.wmf"/><Relationship Id="rId10" Type="http://schemas.openxmlformats.org/officeDocument/2006/relationships/oleObject" Target="../embeddings/oleObject51.bin"/><Relationship Id="rId19" Type="http://schemas.openxmlformats.org/officeDocument/2006/relationships/image" Target="../media/image45.wmf"/><Relationship Id="rId4" Type="http://schemas.openxmlformats.org/officeDocument/2006/relationships/image" Target="../media/image41.png"/><Relationship Id="rId9" Type="http://schemas.openxmlformats.org/officeDocument/2006/relationships/image" Target="../media/image43.wmf"/><Relationship Id="rId14" Type="http://schemas.openxmlformats.org/officeDocument/2006/relationships/oleObject" Target="../embeddings/oleObject53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9.bin"/><Relationship Id="rId13" Type="http://schemas.openxmlformats.org/officeDocument/2006/relationships/image" Target="../media/image28.wmf"/><Relationship Id="rId18" Type="http://schemas.openxmlformats.org/officeDocument/2006/relationships/image" Target="../media/image40.png"/><Relationship Id="rId3" Type="http://schemas.openxmlformats.org/officeDocument/2006/relationships/notesSlide" Target="../notesSlides/notesSlide22.xml"/><Relationship Id="rId21" Type="http://schemas.openxmlformats.org/officeDocument/2006/relationships/oleObject" Target="../embeddings/oleObject65.bin"/><Relationship Id="rId7" Type="http://schemas.openxmlformats.org/officeDocument/2006/relationships/image" Target="../media/image44.wmf"/><Relationship Id="rId12" Type="http://schemas.openxmlformats.org/officeDocument/2006/relationships/oleObject" Target="../embeddings/oleObject61.bin"/><Relationship Id="rId17" Type="http://schemas.openxmlformats.org/officeDocument/2006/relationships/image" Target="../media/image3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3.bin"/><Relationship Id="rId20" Type="http://schemas.openxmlformats.org/officeDocument/2006/relationships/image" Target="../media/image42.wmf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58.bin"/><Relationship Id="rId11" Type="http://schemas.openxmlformats.org/officeDocument/2006/relationships/image" Target="../media/image19.wmf"/><Relationship Id="rId24" Type="http://schemas.openxmlformats.org/officeDocument/2006/relationships/image" Target="../media/image48.wmf"/><Relationship Id="rId5" Type="http://schemas.openxmlformats.org/officeDocument/2006/relationships/image" Target="../media/image46.wmf"/><Relationship Id="rId15" Type="http://schemas.openxmlformats.org/officeDocument/2006/relationships/image" Target="../media/image45.wmf"/><Relationship Id="rId23" Type="http://schemas.openxmlformats.org/officeDocument/2006/relationships/oleObject" Target="../embeddings/oleObject66.bin"/><Relationship Id="rId10" Type="http://schemas.openxmlformats.org/officeDocument/2006/relationships/oleObject" Target="../embeddings/oleObject60.bin"/><Relationship Id="rId19" Type="http://schemas.openxmlformats.org/officeDocument/2006/relationships/oleObject" Target="../embeddings/oleObject64.bin"/><Relationship Id="rId4" Type="http://schemas.openxmlformats.org/officeDocument/2006/relationships/oleObject" Target="../embeddings/oleObject57.bin"/><Relationship Id="rId9" Type="http://schemas.openxmlformats.org/officeDocument/2006/relationships/image" Target="../media/image23.wmf"/><Relationship Id="rId14" Type="http://schemas.openxmlformats.org/officeDocument/2006/relationships/oleObject" Target="../embeddings/oleObject62.bin"/><Relationship Id="rId22" Type="http://schemas.openxmlformats.org/officeDocument/2006/relationships/image" Target="../media/image47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9.bin"/><Relationship Id="rId13" Type="http://schemas.openxmlformats.org/officeDocument/2006/relationships/image" Target="../media/image28.wmf"/><Relationship Id="rId18" Type="http://schemas.openxmlformats.org/officeDocument/2006/relationships/image" Target="../media/image40.png"/><Relationship Id="rId3" Type="http://schemas.openxmlformats.org/officeDocument/2006/relationships/notesSlide" Target="../notesSlides/notesSlide23.xml"/><Relationship Id="rId21" Type="http://schemas.openxmlformats.org/officeDocument/2006/relationships/oleObject" Target="../embeddings/oleObject75.bin"/><Relationship Id="rId7" Type="http://schemas.openxmlformats.org/officeDocument/2006/relationships/image" Target="../media/image44.wmf"/><Relationship Id="rId12" Type="http://schemas.openxmlformats.org/officeDocument/2006/relationships/oleObject" Target="../embeddings/oleObject71.bin"/><Relationship Id="rId17" Type="http://schemas.openxmlformats.org/officeDocument/2006/relationships/image" Target="../media/image3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3.bin"/><Relationship Id="rId20" Type="http://schemas.openxmlformats.org/officeDocument/2006/relationships/image" Target="../media/image42.wmf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68.bin"/><Relationship Id="rId11" Type="http://schemas.openxmlformats.org/officeDocument/2006/relationships/image" Target="../media/image19.wmf"/><Relationship Id="rId24" Type="http://schemas.openxmlformats.org/officeDocument/2006/relationships/image" Target="../media/image48.wmf"/><Relationship Id="rId5" Type="http://schemas.openxmlformats.org/officeDocument/2006/relationships/image" Target="../media/image46.wmf"/><Relationship Id="rId15" Type="http://schemas.openxmlformats.org/officeDocument/2006/relationships/image" Target="../media/image45.wmf"/><Relationship Id="rId23" Type="http://schemas.openxmlformats.org/officeDocument/2006/relationships/oleObject" Target="../embeddings/oleObject76.bin"/><Relationship Id="rId10" Type="http://schemas.openxmlformats.org/officeDocument/2006/relationships/oleObject" Target="../embeddings/oleObject70.bin"/><Relationship Id="rId19" Type="http://schemas.openxmlformats.org/officeDocument/2006/relationships/oleObject" Target="../embeddings/oleObject74.bin"/><Relationship Id="rId4" Type="http://schemas.openxmlformats.org/officeDocument/2006/relationships/oleObject" Target="../embeddings/oleObject67.bin"/><Relationship Id="rId9" Type="http://schemas.openxmlformats.org/officeDocument/2006/relationships/image" Target="../media/image23.wmf"/><Relationship Id="rId14" Type="http://schemas.openxmlformats.org/officeDocument/2006/relationships/oleObject" Target="../embeddings/oleObject72.bin"/><Relationship Id="rId22" Type="http://schemas.openxmlformats.org/officeDocument/2006/relationships/image" Target="../media/image47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9.bin"/><Relationship Id="rId13" Type="http://schemas.openxmlformats.org/officeDocument/2006/relationships/image" Target="../media/image23.wmf"/><Relationship Id="rId18" Type="http://schemas.openxmlformats.org/officeDocument/2006/relationships/oleObject" Target="../embeddings/oleObject84.bin"/><Relationship Id="rId3" Type="http://schemas.openxmlformats.org/officeDocument/2006/relationships/notesSlide" Target="../notesSlides/notesSlide25.xml"/><Relationship Id="rId21" Type="http://schemas.openxmlformats.org/officeDocument/2006/relationships/image" Target="../media/image39.wmf"/><Relationship Id="rId7" Type="http://schemas.openxmlformats.org/officeDocument/2006/relationships/image" Target="../media/image51.wmf"/><Relationship Id="rId12" Type="http://schemas.openxmlformats.org/officeDocument/2006/relationships/oleObject" Target="../embeddings/oleObject81.bin"/><Relationship Id="rId17" Type="http://schemas.openxmlformats.org/officeDocument/2006/relationships/image" Target="../media/image2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3.bin"/><Relationship Id="rId20" Type="http://schemas.openxmlformats.org/officeDocument/2006/relationships/oleObject" Target="../embeddings/oleObject85.bin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78.bin"/><Relationship Id="rId11" Type="http://schemas.openxmlformats.org/officeDocument/2006/relationships/image" Target="../media/image44.wmf"/><Relationship Id="rId5" Type="http://schemas.openxmlformats.org/officeDocument/2006/relationships/image" Target="../media/image50.wmf"/><Relationship Id="rId15" Type="http://schemas.openxmlformats.org/officeDocument/2006/relationships/image" Target="../media/image19.wmf"/><Relationship Id="rId10" Type="http://schemas.openxmlformats.org/officeDocument/2006/relationships/oleObject" Target="../embeddings/oleObject80.bin"/><Relationship Id="rId19" Type="http://schemas.openxmlformats.org/officeDocument/2006/relationships/image" Target="../media/image45.wmf"/><Relationship Id="rId4" Type="http://schemas.openxmlformats.org/officeDocument/2006/relationships/oleObject" Target="../embeddings/oleObject77.bin"/><Relationship Id="rId9" Type="http://schemas.openxmlformats.org/officeDocument/2006/relationships/image" Target="../media/image52.wmf"/><Relationship Id="rId14" Type="http://schemas.openxmlformats.org/officeDocument/2006/relationships/oleObject" Target="../embeddings/oleObject82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8.bin"/><Relationship Id="rId13" Type="http://schemas.openxmlformats.org/officeDocument/2006/relationships/image" Target="../media/image23.wmf"/><Relationship Id="rId18" Type="http://schemas.openxmlformats.org/officeDocument/2006/relationships/oleObject" Target="../embeddings/oleObject93.bin"/><Relationship Id="rId3" Type="http://schemas.openxmlformats.org/officeDocument/2006/relationships/notesSlide" Target="../notesSlides/notesSlide26.xml"/><Relationship Id="rId21" Type="http://schemas.openxmlformats.org/officeDocument/2006/relationships/image" Target="../media/image39.wmf"/><Relationship Id="rId7" Type="http://schemas.openxmlformats.org/officeDocument/2006/relationships/image" Target="../media/image51.wmf"/><Relationship Id="rId12" Type="http://schemas.openxmlformats.org/officeDocument/2006/relationships/oleObject" Target="../embeddings/oleObject90.bin"/><Relationship Id="rId17" Type="http://schemas.openxmlformats.org/officeDocument/2006/relationships/image" Target="../media/image28.wmf"/><Relationship Id="rId25" Type="http://schemas.openxmlformats.org/officeDocument/2006/relationships/image" Target="../media/image5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92.bin"/><Relationship Id="rId20" Type="http://schemas.openxmlformats.org/officeDocument/2006/relationships/oleObject" Target="../embeddings/oleObject94.bin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87.bin"/><Relationship Id="rId11" Type="http://schemas.openxmlformats.org/officeDocument/2006/relationships/image" Target="../media/image53.wmf"/><Relationship Id="rId24" Type="http://schemas.openxmlformats.org/officeDocument/2006/relationships/oleObject" Target="../embeddings/oleObject96.bin"/><Relationship Id="rId5" Type="http://schemas.openxmlformats.org/officeDocument/2006/relationships/image" Target="../media/image50.wmf"/><Relationship Id="rId15" Type="http://schemas.openxmlformats.org/officeDocument/2006/relationships/image" Target="../media/image19.wmf"/><Relationship Id="rId23" Type="http://schemas.openxmlformats.org/officeDocument/2006/relationships/image" Target="../media/image54.wmf"/><Relationship Id="rId10" Type="http://schemas.openxmlformats.org/officeDocument/2006/relationships/oleObject" Target="../embeddings/oleObject89.bin"/><Relationship Id="rId19" Type="http://schemas.openxmlformats.org/officeDocument/2006/relationships/image" Target="../media/image45.wmf"/><Relationship Id="rId4" Type="http://schemas.openxmlformats.org/officeDocument/2006/relationships/oleObject" Target="../embeddings/oleObject86.bin"/><Relationship Id="rId9" Type="http://schemas.openxmlformats.org/officeDocument/2006/relationships/image" Target="../media/image52.wmf"/><Relationship Id="rId14" Type="http://schemas.openxmlformats.org/officeDocument/2006/relationships/oleObject" Target="../embeddings/oleObject91.bin"/><Relationship Id="rId22" Type="http://schemas.openxmlformats.org/officeDocument/2006/relationships/oleObject" Target="../embeddings/oleObject95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9.bin"/><Relationship Id="rId13" Type="http://schemas.openxmlformats.org/officeDocument/2006/relationships/image" Target="../media/image23.wmf"/><Relationship Id="rId18" Type="http://schemas.openxmlformats.org/officeDocument/2006/relationships/oleObject" Target="../embeddings/oleObject104.bin"/><Relationship Id="rId26" Type="http://schemas.openxmlformats.org/officeDocument/2006/relationships/oleObject" Target="../embeddings/oleObject108.bin"/><Relationship Id="rId3" Type="http://schemas.openxmlformats.org/officeDocument/2006/relationships/notesSlide" Target="../notesSlides/notesSlide27.xml"/><Relationship Id="rId21" Type="http://schemas.openxmlformats.org/officeDocument/2006/relationships/image" Target="../media/image39.wmf"/><Relationship Id="rId7" Type="http://schemas.openxmlformats.org/officeDocument/2006/relationships/image" Target="../media/image51.wmf"/><Relationship Id="rId12" Type="http://schemas.openxmlformats.org/officeDocument/2006/relationships/oleObject" Target="../embeddings/oleObject101.bin"/><Relationship Id="rId17" Type="http://schemas.openxmlformats.org/officeDocument/2006/relationships/image" Target="../media/image28.wmf"/><Relationship Id="rId25" Type="http://schemas.openxmlformats.org/officeDocument/2006/relationships/image" Target="../media/image5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03.bin"/><Relationship Id="rId20" Type="http://schemas.openxmlformats.org/officeDocument/2006/relationships/oleObject" Target="../embeddings/oleObject105.bin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98.bin"/><Relationship Id="rId11" Type="http://schemas.openxmlformats.org/officeDocument/2006/relationships/image" Target="../media/image56.wmf"/><Relationship Id="rId24" Type="http://schemas.openxmlformats.org/officeDocument/2006/relationships/oleObject" Target="../embeddings/oleObject107.bin"/><Relationship Id="rId5" Type="http://schemas.openxmlformats.org/officeDocument/2006/relationships/image" Target="../media/image50.wmf"/><Relationship Id="rId15" Type="http://schemas.openxmlformats.org/officeDocument/2006/relationships/image" Target="../media/image19.wmf"/><Relationship Id="rId23" Type="http://schemas.openxmlformats.org/officeDocument/2006/relationships/image" Target="../media/image57.wmf"/><Relationship Id="rId10" Type="http://schemas.openxmlformats.org/officeDocument/2006/relationships/oleObject" Target="../embeddings/oleObject100.bin"/><Relationship Id="rId19" Type="http://schemas.openxmlformats.org/officeDocument/2006/relationships/image" Target="../media/image45.wmf"/><Relationship Id="rId4" Type="http://schemas.openxmlformats.org/officeDocument/2006/relationships/oleObject" Target="../embeddings/oleObject97.bin"/><Relationship Id="rId9" Type="http://schemas.openxmlformats.org/officeDocument/2006/relationships/image" Target="../media/image52.wmf"/><Relationship Id="rId14" Type="http://schemas.openxmlformats.org/officeDocument/2006/relationships/oleObject" Target="../embeddings/oleObject102.bin"/><Relationship Id="rId22" Type="http://schemas.openxmlformats.org/officeDocument/2006/relationships/oleObject" Target="../embeddings/oleObject106.bin"/><Relationship Id="rId27" Type="http://schemas.openxmlformats.org/officeDocument/2006/relationships/image" Target="../media/image59.wmf"/></Relationships>
</file>

<file path=ppt/slides/_rels/slide2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2.wmf"/><Relationship Id="rId18" Type="http://schemas.openxmlformats.org/officeDocument/2006/relationships/oleObject" Target="../embeddings/oleObject116.bin"/><Relationship Id="rId26" Type="http://schemas.openxmlformats.org/officeDocument/2006/relationships/oleObject" Target="../embeddings/oleObject120.bin"/><Relationship Id="rId21" Type="http://schemas.openxmlformats.org/officeDocument/2006/relationships/image" Target="../media/image66.wmf"/><Relationship Id="rId34" Type="http://schemas.openxmlformats.org/officeDocument/2006/relationships/oleObject" Target="../embeddings/oleObject124.bin"/><Relationship Id="rId7" Type="http://schemas.openxmlformats.org/officeDocument/2006/relationships/image" Target="../media/image52.wmf"/><Relationship Id="rId12" Type="http://schemas.openxmlformats.org/officeDocument/2006/relationships/oleObject" Target="../embeddings/oleObject113.bin"/><Relationship Id="rId17" Type="http://schemas.openxmlformats.org/officeDocument/2006/relationships/image" Target="../media/image64.wmf"/><Relationship Id="rId25" Type="http://schemas.openxmlformats.org/officeDocument/2006/relationships/image" Target="../media/image56.wmf"/><Relationship Id="rId33" Type="http://schemas.openxmlformats.org/officeDocument/2006/relationships/image" Target="../media/image4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15.bin"/><Relationship Id="rId20" Type="http://schemas.openxmlformats.org/officeDocument/2006/relationships/oleObject" Target="../embeddings/oleObject117.bin"/><Relationship Id="rId29" Type="http://schemas.openxmlformats.org/officeDocument/2006/relationships/image" Target="../media/image19.wmf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10.bin"/><Relationship Id="rId11" Type="http://schemas.openxmlformats.org/officeDocument/2006/relationships/image" Target="../media/image61.wmf"/><Relationship Id="rId24" Type="http://schemas.openxmlformats.org/officeDocument/2006/relationships/oleObject" Target="../embeddings/oleObject119.bin"/><Relationship Id="rId32" Type="http://schemas.openxmlformats.org/officeDocument/2006/relationships/oleObject" Target="../embeddings/oleObject123.bin"/><Relationship Id="rId37" Type="http://schemas.openxmlformats.org/officeDocument/2006/relationships/image" Target="../media/image58.wmf"/><Relationship Id="rId5" Type="http://schemas.openxmlformats.org/officeDocument/2006/relationships/image" Target="../media/image50.wmf"/><Relationship Id="rId15" Type="http://schemas.openxmlformats.org/officeDocument/2006/relationships/image" Target="../media/image63.wmf"/><Relationship Id="rId23" Type="http://schemas.openxmlformats.org/officeDocument/2006/relationships/image" Target="../media/image67.wmf"/><Relationship Id="rId28" Type="http://schemas.openxmlformats.org/officeDocument/2006/relationships/oleObject" Target="../embeddings/oleObject121.bin"/><Relationship Id="rId36" Type="http://schemas.openxmlformats.org/officeDocument/2006/relationships/oleObject" Target="../embeddings/oleObject125.bin"/><Relationship Id="rId10" Type="http://schemas.openxmlformats.org/officeDocument/2006/relationships/oleObject" Target="../embeddings/oleObject112.bin"/><Relationship Id="rId19" Type="http://schemas.openxmlformats.org/officeDocument/2006/relationships/image" Target="../media/image65.wmf"/><Relationship Id="rId31" Type="http://schemas.openxmlformats.org/officeDocument/2006/relationships/image" Target="../media/image28.wmf"/><Relationship Id="rId4" Type="http://schemas.openxmlformats.org/officeDocument/2006/relationships/oleObject" Target="../embeddings/oleObject109.bin"/><Relationship Id="rId9" Type="http://schemas.openxmlformats.org/officeDocument/2006/relationships/image" Target="../media/image60.wmf"/><Relationship Id="rId14" Type="http://schemas.openxmlformats.org/officeDocument/2006/relationships/oleObject" Target="../embeddings/oleObject114.bin"/><Relationship Id="rId22" Type="http://schemas.openxmlformats.org/officeDocument/2006/relationships/oleObject" Target="../embeddings/oleObject118.bin"/><Relationship Id="rId27" Type="http://schemas.openxmlformats.org/officeDocument/2006/relationships/image" Target="../media/image23.wmf"/><Relationship Id="rId30" Type="http://schemas.openxmlformats.org/officeDocument/2006/relationships/oleObject" Target="../embeddings/oleObject122.bin"/><Relationship Id="rId35" Type="http://schemas.openxmlformats.org/officeDocument/2006/relationships/image" Target="../media/image39.wmf"/><Relationship Id="rId8" Type="http://schemas.openxmlformats.org/officeDocument/2006/relationships/oleObject" Target="../embeddings/oleObject111.bin"/><Relationship Id="rId3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1.wmf"/><Relationship Id="rId10" Type="http://schemas.openxmlformats.org/officeDocument/2006/relationships/image" Target="../media/image3.wmf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.wmf"/><Relationship Id="rId10" Type="http://schemas.openxmlformats.org/officeDocument/2006/relationships/image" Target="../media/image4.png"/><Relationship Id="rId4" Type="http://schemas.openxmlformats.org/officeDocument/2006/relationships/oleObject" Target="../embeddings/oleObject4.bin"/><Relationship Id="rId9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jpeg"/><Relationship Id="rId5" Type="http://schemas.openxmlformats.org/officeDocument/2006/relationships/image" Target="../media/image6.wmf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image" Target="../media/image17.wmf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6.wmf"/><Relationship Id="rId5" Type="http://schemas.openxmlformats.org/officeDocument/2006/relationships/image" Target="../media/image13.wmf"/><Relationship Id="rId15" Type="http://schemas.openxmlformats.org/officeDocument/2006/relationships/image" Target="../media/image18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5.wmf"/><Relationship Id="rId14" Type="http://schemas.openxmlformats.org/officeDocument/2006/relationships/oleObject" Target="../embeddings/oleObject1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 smtClean="0"/>
              <a:t>Rydberg atoms</a:t>
            </a:r>
            <a:br>
              <a:rPr lang="de-CH" dirty="0" smtClean="0"/>
            </a:br>
            <a:r>
              <a:rPr lang="de-CH" dirty="0">
                <a:solidFill>
                  <a:schemeClr val="bg1">
                    <a:lumMod val="65000"/>
                  </a:schemeClr>
                </a:solidFill>
              </a:rPr>
              <a:t>part </a:t>
            </a:r>
            <a:r>
              <a:rPr lang="de-CH" dirty="0" smtClean="0">
                <a:solidFill>
                  <a:schemeClr val="bg1">
                    <a:lumMod val="65000"/>
                  </a:schemeClr>
                </a:solidFill>
              </a:rPr>
              <a:t>1</a:t>
            </a:r>
            <a:endParaRPr lang="de-C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CH" dirty="0" smtClean="0"/>
              <a:t>Tobias Thiele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386488" y="317800"/>
            <a:ext cx="2520280" cy="115212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8" name="Picture 7" descr="HeliumEnergyLevel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79912" y="2708920"/>
            <a:ext cx="5120703" cy="40324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(Helium) Energy Structure			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   usually measured</a:t>
            </a:r>
          </a:p>
          <a:p>
            <a:pPr lvl="1"/>
            <a:r>
              <a:rPr lang="de-CH" dirty="0" smtClean="0"/>
              <a:t>Only large for low l (s,p,d,f)</a:t>
            </a:r>
          </a:p>
          <a:p>
            <a:r>
              <a:rPr lang="de-CH" dirty="0" smtClean="0"/>
              <a:t>He level structure</a:t>
            </a:r>
          </a:p>
          <a:p>
            <a:endParaRPr lang="de-CH" dirty="0" smtClean="0"/>
          </a:p>
          <a:p>
            <a:r>
              <a:rPr lang="de-CH" dirty="0" smtClean="0"/>
              <a:t>    is big for s,p</a:t>
            </a:r>
          </a:p>
          <a:p>
            <a:endParaRPr lang="de-CH" dirty="0" smtClean="0"/>
          </a:p>
          <a:p>
            <a:pPr>
              <a:buNone/>
            </a:pPr>
            <a:endParaRPr lang="de-CH" dirty="0" smtClean="0"/>
          </a:p>
          <a:p>
            <a:endParaRPr lang="de-CH" dirty="0" smtClean="0"/>
          </a:p>
        </p:txBody>
      </p:sp>
      <p:graphicFrame>
        <p:nvGraphicFramePr>
          <p:cNvPr id="38915" name="Object 3"/>
          <p:cNvGraphicFramePr>
            <a:graphicFrameLocks noChangeAspect="1"/>
          </p:cNvGraphicFramePr>
          <p:nvPr/>
        </p:nvGraphicFramePr>
        <p:xfrm>
          <a:off x="6439793" y="404664"/>
          <a:ext cx="2452687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49" name="Equation" r:id="rId5" imgW="1054080" imgH="431640" progId="Equation.3">
                  <p:embed/>
                </p:oleObj>
              </mc:Choice>
              <mc:Fallback>
                <p:oleObj name="Equation" r:id="rId5" imgW="105408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9793" y="404664"/>
                        <a:ext cx="2452687" cy="1008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744818" y="1585768"/>
          <a:ext cx="428842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50" name="Equation" r:id="rId7" imgW="152280" imgH="228600" progId="Equation.3">
                  <p:embed/>
                </p:oleObj>
              </mc:Choice>
              <mc:Fallback>
                <p:oleObj name="Equation" r:id="rId7" imgW="15228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818" y="1585768"/>
                        <a:ext cx="428842" cy="6480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8" name="Object 6"/>
          <p:cNvGraphicFramePr>
            <a:graphicFrameLocks noChangeAspect="1"/>
          </p:cNvGraphicFramePr>
          <p:nvPr/>
        </p:nvGraphicFramePr>
        <p:xfrm>
          <a:off x="827584" y="3861048"/>
          <a:ext cx="42862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51" name="Equation" r:id="rId9" imgW="152280" imgH="228600" progId="Equation.3">
                  <p:embed/>
                </p:oleObj>
              </mc:Choice>
              <mc:Fallback>
                <p:oleObj name="Equation" r:id="rId9" imgW="15228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3861048"/>
                        <a:ext cx="428625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Arrow Connector 11"/>
          <p:cNvCxnSpPr/>
          <p:nvPr/>
        </p:nvCxnSpPr>
        <p:spPr>
          <a:xfrm flipV="1">
            <a:off x="2267744" y="4509120"/>
            <a:ext cx="576064" cy="93610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404" y="5457998"/>
            <a:ext cx="4024628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de-CH" dirty="0" smtClean="0">
                <a:solidFill>
                  <a:srgbClr val="FF0000"/>
                </a:solidFill>
              </a:rPr>
              <a:t>Excentric orbits penetrate into core.</a:t>
            </a:r>
          </a:p>
          <a:p>
            <a:r>
              <a:rPr lang="de-CH" dirty="0" smtClean="0">
                <a:solidFill>
                  <a:srgbClr val="FF0000"/>
                </a:solidFill>
              </a:rPr>
              <a:t>Large deviation from Coulomb.</a:t>
            </a:r>
          </a:p>
          <a:p>
            <a:r>
              <a:rPr lang="de-CH" dirty="0" smtClean="0">
                <a:solidFill>
                  <a:srgbClr val="FF0000"/>
                </a:solidFill>
              </a:rPr>
              <a:t>Large phase shift-&gt; large quantum defect</a:t>
            </a:r>
            <a:endParaRPr lang="de-CH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Tm="29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386488" y="317800"/>
            <a:ext cx="2520280" cy="115212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" name="Rectangle 8"/>
          <p:cNvSpPr/>
          <p:nvPr/>
        </p:nvSpPr>
        <p:spPr>
          <a:xfrm>
            <a:off x="755576" y="4797152"/>
            <a:ext cx="2520280" cy="115212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8" name="Picture 7" descr="HeliumEnergyLevel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79912" y="2708920"/>
            <a:ext cx="5120703" cy="40324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(Helium) Energy Structure			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   usually measured</a:t>
            </a:r>
          </a:p>
          <a:p>
            <a:pPr lvl="1"/>
            <a:r>
              <a:rPr lang="de-CH" dirty="0" smtClean="0"/>
              <a:t>Only large for low l (s,p,d,f)</a:t>
            </a:r>
          </a:p>
          <a:p>
            <a:r>
              <a:rPr lang="de-CH" dirty="0" smtClean="0"/>
              <a:t>He level structure</a:t>
            </a:r>
          </a:p>
          <a:p>
            <a:endParaRPr lang="de-CH" dirty="0" smtClean="0"/>
          </a:p>
          <a:p>
            <a:r>
              <a:rPr lang="de-CH" dirty="0" smtClean="0"/>
              <a:t>    is big for s,p</a:t>
            </a:r>
          </a:p>
          <a:p>
            <a:endParaRPr lang="de-CH" dirty="0" smtClean="0"/>
          </a:p>
          <a:p>
            <a:r>
              <a:rPr lang="de-CH" dirty="0" smtClean="0"/>
              <a:t> </a:t>
            </a:r>
          </a:p>
          <a:p>
            <a:endParaRPr lang="de-CH" dirty="0" smtClean="0"/>
          </a:p>
        </p:txBody>
      </p:sp>
      <p:graphicFrame>
        <p:nvGraphicFramePr>
          <p:cNvPr id="38915" name="Object 3"/>
          <p:cNvGraphicFramePr>
            <a:graphicFrameLocks noChangeAspect="1"/>
          </p:cNvGraphicFramePr>
          <p:nvPr/>
        </p:nvGraphicFramePr>
        <p:xfrm>
          <a:off x="6439793" y="404664"/>
          <a:ext cx="2452687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54" name="Equation" r:id="rId5" imgW="1054080" imgH="431640" progId="Equation.3">
                  <p:embed/>
                </p:oleObj>
              </mc:Choice>
              <mc:Fallback>
                <p:oleObj name="Equation" r:id="rId5" imgW="105408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9793" y="404664"/>
                        <a:ext cx="2452687" cy="1008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744818" y="1585768"/>
          <a:ext cx="428842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55" name="Equation" r:id="rId7" imgW="152280" imgH="228600" progId="Equation.3">
                  <p:embed/>
                </p:oleObj>
              </mc:Choice>
              <mc:Fallback>
                <p:oleObj name="Equation" r:id="rId7" imgW="15228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818" y="1585768"/>
                        <a:ext cx="428842" cy="6480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8" name="Object 6"/>
          <p:cNvGraphicFramePr>
            <a:graphicFrameLocks noChangeAspect="1"/>
          </p:cNvGraphicFramePr>
          <p:nvPr/>
        </p:nvGraphicFramePr>
        <p:xfrm>
          <a:off x="827584" y="3861048"/>
          <a:ext cx="42862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56" name="Equation" r:id="rId9" imgW="152280" imgH="228600" progId="Equation.3">
                  <p:embed/>
                </p:oleObj>
              </mc:Choice>
              <mc:Fallback>
                <p:oleObj name="Equation" r:id="rId9" imgW="15228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3861048"/>
                        <a:ext cx="428625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1" name="Object 9"/>
          <p:cNvGraphicFramePr>
            <a:graphicFrameLocks noChangeAspect="1"/>
          </p:cNvGraphicFramePr>
          <p:nvPr/>
        </p:nvGraphicFramePr>
        <p:xfrm>
          <a:off x="784945" y="4868863"/>
          <a:ext cx="2274887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57" name="Equation" r:id="rId11" imgW="977760" imgH="431640" progId="Equation.3">
                  <p:embed/>
                </p:oleObj>
              </mc:Choice>
              <mc:Fallback>
                <p:oleObj name="Equation" r:id="rId11" imgW="977760" imgH="431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945" y="4868863"/>
                        <a:ext cx="2274887" cy="1008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Tm="1217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Electric Dipole Moment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r>
              <a:rPr lang="de-CH" dirty="0" smtClean="0"/>
              <a:t>Electron most of the time far away from core</a:t>
            </a:r>
          </a:p>
          <a:p>
            <a:pPr lvl="1"/>
            <a:r>
              <a:rPr lang="de-CH" dirty="0" smtClean="0"/>
              <a:t>Strong electric dipole: </a:t>
            </a:r>
          </a:p>
          <a:p>
            <a:pPr lvl="1"/>
            <a:r>
              <a:rPr lang="de-CH" dirty="0" smtClean="0"/>
              <a:t>Proportional to transition matrix element</a:t>
            </a:r>
          </a:p>
          <a:p>
            <a:pPr lvl="1"/>
            <a:endParaRPr lang="de-CH" dirty="0" smtClean="0"/>
          </a:p>
          <a:p>
            <a:r>
              <a:rPr lang="de-CH" dirty="0" smtClean="0"/>
              <a:t>We find electric Dipole Moment </a:t>
            </a:r>
          </a:p>
          <a:p>
            <a:pPr lvl="1"/>
            <a:r>
              <a:rPr lang="de-CH" dirty="0" smtClean="0"/>
              <a:t> </a:t>
            </a:r>
          </a:p>
          <a:p>
            <a:r>
              <a:rPr lang="de-CH" dirty="0" smtClean="0"/>
              <a:t>Cross Section: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472587" y="2168922"/>
          <a:ext cx="963509" cy="4679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733" name="Equation" r:id="rId4" imgW="444240" imgH="215640" progId="Equation.3">
                  <p:embed/>
                </p:oleObj>
              </mc:Choice>
              <mc:Fallback>
                <p:oleObj name="Equation" r:id="rId4" imgW="44424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2587" y="2168922"/>
                        <a:ext cx="963509" cy="4679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7" name="Object 3"/>
          <p:cNvGraphicFramePr>
            <a:graphicFrameLocks noChangeAspect="1"/>
          </p:cNvGraphicFramePr>
          <p:nvPr/>
        </p:nvGraphicFramePr>
        <p:xfrm>
          <a:off x="1259632" y="3140968"/>
          <a:ext cx="5780087" cy="66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734" name="Equation" r:id="rId6" imgW="2666880" imgH="304560" progId="Equation.3">
                  <p:embed/>
                </p:oleObj>
              </mc:Choice>
              <mc:Fallback>
                <p:oleObj name="Equation" r:id="rId6" imgW="2666880" imgH="3045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3140968"/>
                        <a:ext cx="5780087" cy="661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74" name="Object 14"/>
          <p:cNvGraphicFramePr>
            <a:graphicFrameLocks noChangeAspect="1"/>
          </p:cNvGraphicFramePr>
          <p:nvPr/>
        </p:nvGraphicFramePr>
        <p:xfrm>
          <a:off x="1259632" y="4279180"/>
          <a:ext cx="4622800" cy="66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735" name="Equation" r:id="rId8" imgW="2133360" imgH="304560" progId="Equation.3">
                  <p:embed/>
                </p:oleObj>
              </mc:Choice>
              <mc:Fallback>
                <p:oleObj name="Equation" r:id="rId8" imgW="2133360" imgH="3045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4279180"/>
                        <a:ext cx="4622800" cy="661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79" name="Object 19"/>
          <p:cNvGraphicFramePr>
            <a:graphicFrameLocks noChangeAspect="1"/>
          </p:cNvGraphicFramePr>
          <p:nvPr/>
        </p:nvGraphicFramePr>
        <p:xfrm>
          <a:off x="3203848" y="4797152"/>
          <a:ext cx="1871663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736" name="Equation" r:id="rId10" imgW="863280" imgH="279360" progId="Equation.3">
                  <p:embed/>
                </p:oleObj>
              </mc:Choice>
              <mc:Fallback>
                <p:oleObj name="Equation" r:id="rId10" imgW="863280" imgH="27936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4797152"/>
                        <a:ext cx="1871663" cy="606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0" y="6093296"/>
            <a:ext cx="9144000" cy="764704"/>
            <a:chOff x="0" y="6093296"/>
            <a:chExt cx="9144000" cy="764704"/>
          </a:xfrm>
        </p:grpSpPr>
        <p:grpSp>
          <p:nvGrpSpPr>
            <p:cNvPr id="19" name="Group 5"/>
            <p:cNvGrpSpPr/>
            <p:nvPr/>
          </p:nvGrpSpPr>
          <p:grpSpPr>
            <a:xfrm>
              <a:off x="0" y="6093296"/>
              <a:ext cx="9144000" cy="764704"/>
              <a:chOff x="0" y="6093296"/>
              <a:chExt cx="9144000" cy="764704"/>
            </a:xfrm>
          </p:grpSpPr>
          <p:grpSp>
            <p:nvGrpSpPr>
              <p:cNvPr id="22" name="Group 4"/>
              <p:cNvGrpSpPr/>
              <p:nvPr/>
            </p:nvGrpSpPr>
            <p:grpSpPr>
              <a:xfrm>
                <a:off x="0" y="6093296"/>
                <a:ext cx="9144000" cy="764704"/>
                <a:chOff x="0" y="6093296"/>
                <a:chExt cx="9144000" cy="764704"/>
              </a:xfrm>
            </p:grpSpPr>
            <p:grpSp>
              <p:nvGrpSpPr>
                <p:cNvPr id="27" name="Group 26"/>
                <p:cNvGrpSpPr/>
                <p:nvPr/>
              </p:nvGrpSpPr>
              <p:grpSpPr>
                <a:xfrm>
                  <a:off x="0" y="6234965"/>
                  <a:ext cx="2915816" cy="623035"/>
                  <a:chOff x="0" y="6234965"/>
                  <a:chExt cx="2915816" cy="623035"/>
                </a:xfrm>
              </p:grpSpPr>
              <p:graphicFrame>
                <p:nvGraphicFramePr>
                  <p:cNvPr id="34" name="Object 4"/>
                  <p:cNvGraphicFramePr>
                    <a:graphicFrameLocks noChangeAspect="1"/>
                  </p:cNvGraphicFramePr>
                  <p:nvPr/>
                </p:nvGraphicFramePr>
                <p:xfrm>
                  <a:off x="1581150" y="6243638"/>
                  <a:ext cx="1295400" cy="573087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151737" name="Equation" r:id="rId12" imgW="977760" imgH="431640" progId="Equation.3">
                          <p:embed/>
                        </p:oleObj>
                      </mc:Choice>
                      <mc:Fallback>
                        <p:oleObj name="Equation" r:id="rId12" imgW="977760" imgH="431640" progId="Equation.3">
                          <p:embed/>
                          <p:pic>
                            <p:nvPicPr>
                              <p:cNvPr id="0" name="Picture 9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13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1581150" y="6243638"/>
                                <a:ext cx="1295400" cy="573087"/>
                              </a:xfrm>
                              <a:prstGeom prst="rect">
                                <a:avLst/>
                              </a:prstGeom>
                              <a:noFill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graphicFrame>
                <p:nvGraphicFramePr>
                  <p:cNvPr id="35" name="Object 5"/>
                  <p:cNvGraphicFramePr>
                    <a:graphicFrameLocks noChangeAspect="1"/>
                  </p:cNvGraphicFramePr>
                  <p:nvPr/>
                </p:nvGraphicFramePr>
                <p:xfrm>
                  <a:off x="0" y="6234965"/>
                  <a:ext cx="1515888" cy="623035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151738" name="Equation" r:id="rId14" imgW="1054080" imgH="431640" progId="Equation.3">
                          <p:embed/>
                        </p:oleObj>
                      </mc:Choice>
                      <mc:Fallback>
                        <p:oleObj name="Equation" r:id="rId14" imgW="1054080" imgH="431640" progId="Equation.3">
                          <p:embed/>
                          <p:pic>
                            <p:nvPicPr>
                              <p:cNvPr id="0" name="Picture 10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15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0" y="6234965"/>
                                <a:ext cx="1515888" cy="623035"/>
                              </a:xfrm>
                              <a:prstGeom prst="rect">
                                <a:avLst/>
                              </a:prstGeom>
                              <a:noFill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sp>
                <p:nvSpPr>
                  <p:cNvPr id="36" name="Rectangle 35"/>
                  <p:cNvSpPr/>
                  <p:nvPr/>
                </p:nvSpPr>
                <p:spPr>
                  <a:xfrm>
                    <a:off x="0" y="6237312"/>
                    <a:ext cx="1547664" cy="620688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CH"/>
                  </a:p>
                </p:txBody>
              </p:sp>
              <p:sp>
                <p:nvSpPr>
                  <p:cNvPr id="37" name="Rectangle 36"/>
                  <p:cNvSpPr/>
                  <p:nvPr/>
                </p:nvSpPr>
                <p:spPr>
                  <a:xfrm>
                    <a:off x="1547664" y="6237312"/>
                    <a:ext cx="1368152" cy="620688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CH"/>
                  </a:p>
                </p:txBody>
              </p:sp>
            </p:grpSp>
            <p:cxnSp>
              <p:nvCxnSpPr>
                <p:cNvPr id="33" name="Straight Connector 32"/>
                <p:cNvCxnSpPr/>
                <p:nvPr/>
              </p:nvCxnSpPr>
              <p:spPr>
                <a:xfrm>
                  <a:off x="0" y="6093296"/>
                  <a:ext cx="914400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aphicFrame>
            <p:nvGraphicFramePr>
              <p:cNvPr id="23" name="Object 6"/>
              <p:cNvGraphicFramePr>
                <a:graphicFrameLocks noChangeAspect="1"/>
              </p:cNvGraphicFramePr>
              <p:nvPr/>
            </p:nvGraphicFramePr>
            <p:xfrm>
              <a:off x="2938463" y="6257925"/>
              <a:ext cx="1073150" cy="5508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51739" name="Equation" r:id="rId16" imgW="495000" imgH="253800" progId="Equation.3">
                      <p:embed/>
                    </p:oleObj>
                  </mc:Choice>
                  <mc:Fallback>
                    <p:oleObj name="Equation" r:id="rId16" imgW="495000" imgH="253800" progId="Equation.3">
                      <p:embed/>
                      <p:pic>
                        <p:nvPicPr>
                          <p:cNvPr id="0" name="Picture 1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38463" y="6257925"/>
                            <a:ext cx="1073150" cy="55086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4" name="Rectangle 23"/>
              <p:cNvSpPr/>
              <p:nvPr/>
            </p:nvSpPr>
            <p:spPr>
              <a:xfrm>
                <a:off x="2915816" y="6237312"/>
                <a:ext cx="1152128" cy="62068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</p:grpSp>
        <p:graphicFrame>
          <p:nvGraphicFramePr>
            <p:cNvPr id="20" name="Object 7"/>
            <p:cNvGraphicFramePr>
              <a:graphicFrameLocks noChangeAspect="1"/>
            </p:cNvGraphicFramePr>
            <p:nvPr/>
          </p:nvGraphicFramePr>
          <p:xfrm>
            <a:off x="4116473" y="6309320"/>
            <a:ext cx="714375" cy="3857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1740" name="Equation" r:id="rId18" imgW="330120" imgH="177480" progId="Equation.3">
                    <p:embed/>
                  </p:oleObj>
                </mc:Choice>
                <mc:Fallback>
                  <p:oleObj name="Equation" r:id="rId18" imgW="330120" imgH="177480" progId="Equation.3">
                    <p:embed/>
                    <p:pic>
                      <p:nvPicPr>
                        <p:cNvPr id="0" name="Picture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16473" y="6309320"/>
                          <a:ext cx="714375" cy="3857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" name="Rectangle 20"/>
            <p:cNvSpPr/>
            <p:nvPr/>
          </p:nvSpPr>
          <p:spPr>
            <a:xfrm>
              <a:off x="4067944" y="6237312"/>
              <a:ext cx="792088" cy="62068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</p:grpSp>
      <p:sp>
        <p:nvSpPr>
          <p:cNvPr id="5" name="Rectangle 4"/>
          <p:cNvSpPr/>
          <p:nvPr/>
        </p:nvSpPr>
        <p:spPr>
          <a:xfrm>
            <a:off x="4087129" y="6137585"/>
            <a:ext cx="2137048" cy="7851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8" name="Rectangle 27"/>
          <p:cNvSpPr/>
          <p:nvPr/>
        </p:nvSpPr>
        <p:spPr>
          <a:xfrm>
            <a:off x="2939008" y="6153886"/>
            <a:ext cx="2137048" cy="7851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</p:cSld>
  <p:clrMapOvr>
    <a:masterClrMapping/>
  </p:clrMapOvr>
  <p:transition advTm="3391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0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0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r>
              <a:rPr lang="de-CH" dirty="0" smtClean="0"/>
              <a:t>For non-Hydrogenic Atom (e.g. Helium)</a:t>
            </a:r>
          </a:p>
          <a:p>
            <a:pPr lvl="1"/>
            <a:r>
              <a:rPr lang="de-CH" dirty="0" smtClean="0"/>
              <a:t>„Exact“ solution by numeric diagonalization of</a:t>
            </a:r>
          </a:p>
          <a:p>
            <a:pPr lvl="1"/>
            <a:endParaRPr lang="de-CH" dirty="0" smtClean="0"/>
          </a:p>
          <a:p>
            <a:pPr lvl="1">
              <a:buNone/>
            </a:pPr>
            <a:r>
              <a:rPr lang="de-CH" dirty="0" smtClean="0"/>
              <a:t>	in undisturbed (standard) basis (   ,l,m)</a:t>
            </a:r>
          </a:p>
        </p:txBody>
      </p:sp>
      <p:graphicFrame>
        <p:nvGraphicFramePr>
          <p:cNvPr id="47107" name="Object 3"/>
          <p:cNvGraphicFramePr>
            <a:graphicFrameLocks noChangeAspect="1"/>
          </p:cNvGraphicFramePr>
          <p:nvPr/>
        </p:nvGraphicFramePr>
        <p:xfrm>
          <a:off x="1630263" y="2708920"/>
          <a:ext cx="5534025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98" name="Equation" r:id="rId4" imgW="2552400" imgH="279360" progId="Equation.3">
                  <p:embed/>
                </p:oleObj>
              </mc:Choice>
              <mc:Fallback>
                <p:oleObj name="Equation" r:id="rId4" imgW="2552400" imgH="2793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0263" y="2708920"/>
                        <a:ext cx="5534025" cy="606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08" name="Object 4"/>
          <p:cNvGraphicFramePr>
            <a:graphicFrameLocks noChangeAspect="1"/>
          </p:cNvGraphicFramePr>
          <p:nvPr/>
        </p:nvGraphicFramePr>
        <p:xfrm>
          <a:off x="5940152" y="3284984"/>
          <a:ext cx="301625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99" name="Equation" r:id="rId6" imgW="139680" imgH="177480" progId="Equation.3">
                  <p:embed/>
                </p:oleObj>
              </mc:Choice>
              <mc:Fallback>
                <p:oleObj name="Equation" r:id="rId6" imgW="139680" imgH="177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3284984"/>
                        <a:ext cx="301625" cy="385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09" name="Object 5"/>
          <p:cNvGraphicFramePr>
            <a:graphicFrameLocks noChangeAspect="1"/>
          </p:cNvGraphicFramePr>
          <p:nvPr/>
        </p:nvGraphicFramePr>
        <p:xfrm>
          <a:off x="2339752" y="4509120"/>
          <a:ext cx="2305050" cy="94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300" name="Equation" r:id="rId8" imgW="1054080" imgH="431640" progId="Equation.3">
                  <p:embed/>
                </p:oleObj>
              </mc:Choice>
              <mc:Fallback>
                <p:oleObj name="Equation" r:id="rId8" imgW="105408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4509120"/>
                        <a:ext cx="2305050" cy="947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val 6"/>
          <p:cNvSpPr/>
          <p:nvPr/>
        </p:nvSpPr>
        <p:spPr>
          <a:xfrm>
            <a:off x="3419872" y="2636912"/>
            <a:ext cx="1872208" cy="7200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cxnSp>
        <p:nvCxnSpPr>
          <p:cNvPr id="8" name="Straight Connector 7"/>
          <p:cNvCxnSpPr>
            <a:endCxn id="7" idx="4"/>
          </p:cNvCxnSpPr>
          <p:nvPr/>
        </p:nvCxnSpPr>
        <p:spPr>
          <a:xfrm rot="5400000" flipH="1" flipV="1">
            <a:off x="3563887" y="3717033"/>
            <a:ext cx="1152130" cy="43204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5292080" y="2636912"/>
            <a:ext cx="1584176" cy="72008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cxnSp>
        <p:nvCxnSpPr>
          <p:cNvPr id="12" name="Straight Connector 11"/>
          <p:cNvCxnSpPr>
            <a:endCxn id="11" idx="4"/>
          </p:cNvCxnSpPr>
          <p:nvPr/>
        </p:nvCxnSpPr>
        <p:spPr>
          <a:xfrm rot="16200000" flipV="1">
            <a:off x="5616116" y="3825044"/>
            <a:ext cx="1512168" cy="576064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868144" y="4869160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dirty="0" smtClean="0"/>
              <a:t>Numerov</a:t>
            </a:r>
            <a:endParaRPr lang="de-CH" sz="24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0" y="6093296"/>
            <a:ext cx="9144000" cy="764704"/>
            <a:chOff x="0" y="6093296"/>
            <a:chExt cx="9144000" cy="764704"/>
          </a:xfrm>
        </p:grpSpPr>
        <p:grpSp>
          <p:nvGrpSpPr>
            <p:cNvPr id="15" name="Group 5"/>
            <p:cNvGrpSpPr/>
            <p:nvPr/>
          </p:nvGrpSpPr>
          <p:grpSpPr>
            <a:xfrm>
              <a:off x="0" y="6093296"/>
              <a:ext cx="9144000" cy="764704"/>
              <a:chOff x="0" y="6093296"/>
              <a:chExt cx="9144000" cy="764704"/>
            </a:xfrm>
          </p:grpSpPr>
          <p:grpSp>
            <p:nvGrpSpPr>
              <p:cNvPr id="18" name="Group 4"/>
              <p:cNvGrpSpPr/>
              <p:nvPr/>
            </p:nvGrpSpPr>
            <p:grpSpPr>
              <a:xfrm>
                <a:off x="0" y="6093296"/>
                <a:ext cx="9144000" cy="764704"/>
                <a:chOff x="0" y="6093296"/>
                <a:chExt cx="9144000" cy="764704"/>
              </a:xfrm>
            </p:grpSpPr>
            <p:grpSp>
              <p:nvGrpSpPr>
                <p:cNvPr id="21" name="Group 14"/>
                <p:cNvGrpSpPr/>
                <p:nvPr/>
              </p:nvGrpSpPr>
              <p:grpSpPr>
                <a:xfrm>
                  <a:off x="0" y="6234965"/>
                  <a:ext cx="2915816" cy="623035"/>
                  <a:chOff x="0" y="6234965"/>
                  <a:chExt cx="2915816" cy="623035"/>
                </a:xfrm>
              </p:grpSpPr>
              <p:graphicFrame>
                <p:nvGraphicFramePr>
                  <p:cNvPr id="23" name="Object 4"/>
                  <p:cNvGraphicFramePr>
                    <a:graphicFrameLocks noChangeAspect="1"/>
                  </p:cNvGraphicFramePr>
                  <p:nvPr/>
                </p:nvGraphicFramePr>
                <p:xfrm>
                  <a:off x="1581150" y="6243638"/>
                  <a:ext cx="1295400" cy="573087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48301" name="Equation" r:id="rId10" imgW="977760" imgH="431640" progId="Equation.3">
                          <p:embed/>
                        </p:oleObj>
                      </mc:Choice>
                      <mc:Fallback>
                        <p:oleObj name="Equation" r:id="rId10" imgW="977760" imgH="431640" progId="Equation.3">
                          <p:embed/>
                          <p:pic>
                            <p:nvPicPr>
                              <p:cNvPr id="0" name="Picture 5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11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1581150" y="6243638"/>
                                <a:ext cx="1295400" cy="573087"/>
                              </a:xfrm>
                              <a:prstGeom prst="rect">
                                <a:avLst/>
                              </a:prstGeom>
                              <a:noFill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graphicFrame>
                <p:nvGraphicFramePr>
                  <p:cNvPr id="24" name="Object 5"/>
                  <p:cNvGraphicFramePr>
                    <a:graphicFrameLocks noChangeAspect="1"/>
                  </p:cNvGraphicFramePr>
                  <p:nvPr/>
                </p:nvGraphicFramePr>
                <p:xfrm>
                  <a:off x="0" y="6234965"/>
                  <a:ext cx="1515888" cy="623035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48302" name="Equation" r:id="rId12" imgW="1054080" imgH="431640" progId="Equation.3">
                          <p:embed/>
                        </p:oleObj>
                      </mc:Choice>
                      <mc:Fallback>
                        <p:oleObj name="Equation" r:id="rId12" imgW="1054080" imgH="431640" progId="Equation.3">
                          <p:embed/>
                          <p:pic>
                            <p:nvPicPr>
                              <p:cNvPr id="0" name="Picture 6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13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0" y="6234965"/>
                                <a:ext cx="1515888" cy="623035"/>
                              </a:xfrm>
                              <a:prstGeom prst="rect">
                                <a:avLst/>
                              </a:prstGeom>
                              <a:noFill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sp>
                <p:nvSpPr>
                  <p:cNvPr id="25" name="Rectangle 24"/>
                  <p:cNvSpPr/>
                  <p:nvPr/>
                </p:nvSpPr>
                <p:spPr>
                  <a:xfrm>
                    <a:off x="0" y="6237312"/>
                    <a:ext cx="1547664" cy="620688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CH"/>
                  </a:p>
                </p:txBody>
              </p:sp>
              <p:sp>
                <p:nvSpPr>
                  <p:cNvPr id="26" name="Rectangle 25"/>
                  <p:cNvSpPr/>
                  <p:nvPr/>
                </p:nvSpPr>
                <p:spPr>
                  <a:xfrm>
                    <a:off x="1547664" y="6237312"/>
                    <a:ext cx="1368152" cy="620688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CH"/>
                  </a:p>
                </p:txBody>
              </p:sp>
            </p:grpSp>
            <p:cxnSp>
              <p:nvCxnSpPr>
                <p:cNvPr id="22" name="Straight Connector 21"/>
                <p:cNvCxnSpPr/>
                <p:nvPr/>
              </p:nvCxnSpPr>
              <p:spPr>
                <a:xfrm>
                  <a:off x="0" y="6093296"/>
                  <a:ext cx="914400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aphicFrame>
            <p:nvGraphicFramePr>
              <p:cNvPr id="19" name="Object 6"/>
              <p:cNvGraphicFramePr>
                <a:graphicFrameLocks noChangeAspect="1"/>
              </p:cNvGraphicFramePr>
              <p:nvPr/>
            </p:nvGraphicFramePr>
            <p:xfrm>
              <a:off x="2938463" y="6257925"/>
              <a:ext cx="1073150" cy="5508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8303" name="Equation" r:id="rId14" imgW="495000" imgH="253800" progId="Equation.3">
                      <p:embed/>
                    </p:oleObj>
                  </mc:Choice>
                  <mc:Fallback>
                    <p:oleObj name="Equation" r:id="rId14" imgW="495000" imgH="253800" progId="Equation.3">
                      <p:embed/>
                      <p:pic>
                        <p:nvPicPr>
                          <p:cNvPr id="0" name="Picture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38463" y="6257925"/>
                            <a:ext cx="1073150" cy="55086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0" name="Rectangle 19"/>
              <p:cNvSpPr/>
              <p:nvPr/>
            </p:nvSpPr>
            <p:spPr>
              <a:xfrm>
                <a:off x="2915816" y="6237312"/>
                <a:ext cx="1152128" cy="62068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</p:grpSp>
        <p:graphicFrame>
          <p:nvGraphicFramePr>
            <p:cNvPr id="16" name="Object 7"/>
            <p:cNvGraphicFramePr>
              <a:graphicFrameLocks noChangeAspect="1"/>
            </p:cNvGraphicFramePr>
            <p:nvPr/>
          </p:nvGraphicFramePr>
          <p:xfrm>
            <a:off x="4116473" y="6309320"/>
            <a:ext cx="714375" cy="3857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304" name="Equation" r:id="rId16" imgW="330120" imgH="177480" progId="Equation.3">
                    <p:embed/>
                  </p:oleObj>
                </mc:Choice>
                <mc:Fallback>
                  <p:oleObj name="Equation" r:id="rId16" imgW="330120" imgH="17748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16473" y="6309320"/>
                          <a:ext cx="714375" cy="3857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" name="Rectangle 16"/>
            <p:cNvSpPr/>
            <p:nvPr/>
          </p:nvSpPr>
          <p:spPr>
            <a:xfrm>
              <a:off x="4067944" y="6235512"/>
              <a:ext cx="792088" cy="62068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</p:grpSp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e-CH" dirty="0" smtClean="0"/>
              <a:t>Stark Effect				</a:t>
            </a:r>
            <a:endParaRPr lang="de-CH" dirty="0"/>
          </a:p>
        </p:txBody>
      </p:sp>
      <p:graphicFrame>
        <p:nvGraphicFramePr>
          <p:cNvPr id="29" name="Object 8"/>
          <p:cNvGraphicFramePr>
            <a:graphicFrameLocks noChangeAspect="1"/>
          </p:cNvGraphicFramePr>
          <p:nvPr/>
        </p:nvGraphicFramePr>
        <p:xfrm>
          <a:off x="4499992" y="505856"/>
          <a:ext cx="4341172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305" name="Equation" r:id="rId18" imgW="1536480" imgH="253800" progId="Equation.3">
                  <p:embed/>
                </p:oleObj>
              </mc:Choice>
              <mc:Fallback>
                <p:oleObj name="Equation" r:id="rId18" imgW="1536480" imgH="2538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992" y="505856"/>
                        <a:ext cx="4341172" cy="7200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Tm="722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178" name="Picture 2" descr="R:\USERS\tthiele\Calculations\RydbergAtoms\EnergySpectrum\MathematicaWorking\Helium\H12p_stat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290513"/>
            <a:ext cx="9525000" cy="6276975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2037432" y="4033640"/>
            <a:ext cx="2030512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de-CH" dirty="0" smtClean="0"/>
              <a:t>Cross perfect</a:t>
            </a:r>
          </a:p>
          <a:p>
            <a:r>
              <a:rPr lang="de-CH" dirty="0" smtClean="0"/>
              <a:t>Runge-Lenz vector conserved</a:t>
            </a:r>
            <a:endParaRPr lang="de-CH" dirty="0"/>
          </a:p>
        </p:txBody>
      </p:sp>
      <p:sp>
        <p:nvSpPr>
          <p:cNvPr id="16" name="Oval 15"/>
          <p:cNvSpPr/>
          <p:nvPr/>
        </p:nvSpPr>
        <p:spPr>
          <a:xfrm>
            <a:off x="5076056" y="4335960"/>
            <a:ext cx="288032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cxnSp>
        <p:nvCxnSpPr>
          <p:cNvPr id="17" name="Straight Connector 16"/>
          <p:cNvCxnSpPr>
            <a:stCxn id="15" idx="3"/>
            <a:endCxn id="16" idx="2"/>
          </p:cNvCxnSpPr>
          <p:nvPr/>
        </p:nvCxnSpPr>
        <p:spPr>
          <a:xfrm>
            <a:off x="4067944" y="4495305"/>
            <a:ext cx="1008112" cy="2067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124864" y="2435176"/>
            <a:ext cx="1368152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de-CH" dirty="0" smtClean="0"/>
              <a:t>Levels degenerate</a:t>
            </a:r>
            <a:endParaRPr lang="de-CH" dirty="0"/>
          </a:p>
        </p:txBody>
      </p:sp>
      <p:sp>
        <p:nvSpPr>
          <p:cNvPr id="42" name="TextBox 41"/>
          <p:cNvSpPr txBox="1"/>
          <p:nvPr/>
        </p:nvSpPr>
        <p:spPr>
          <a:xfrm>
            <a:off x="3131840" y="3356992"/>
            <a:ext cx="504056" cy="2880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CH" sz="1200" dirty="0" smtClean="0"/>
              <a:t>n=12</a:t>
            </a:r>
            <a:endParaRPr lang="de-CH" dirty="0"/>
          </a:p>
        </p:txBody>
      </p:sp>
      <p:sp>
        <p:nvSpPr>
          <p:cNvPr id="47" name="Rectangle 46"/>
          <p:cNvSpPr/>
          <p:nvPr/>
        </p:nvSpPr>
        <p:spPr>
          <a:xfrm>
            <a:off x="3707904" y="-360040"/>
            <a:ext cx="1800200" cy="4766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solidFill>
                <a:schemeClr val="bg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203848" y="5157192"/>
            <a:ext cx="504056" cy="2880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CH" sz="1200" dirty="0" smtClean="0"/>
              <a:t>n=11</a:t>
            </a:r>
            <a:endParaRPr lang="de-CH" dirty="0"/>
          </a:p>
        </p:txBody>
      </p:sp>
      <p:sp>
        <p:nvSpPr>
          <p:cNvPr id="55" name="TextBox 54"/>
          <p:cNvSpPr txBox="1"/>
          <p:nvPr/>
        </p:nvSpPr>
        <p:spPr>
          <a:xfrm>
            <a:off x="3116984" y="1844824"/>
            <a:ext cx="50405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CH" sz="1200" dirty="0" smtClean="0"/>
              <a:t>n=13</a:t>
            </a:r>
            <a:endParaRPr lang="de-CH" dirty="0"/>
          </a:p>
        </p:txBody>
      </p:sp>
      <p:sp>
        <p:nvSpPr>
          <p:cNvPr id="13" name="Oval 12"/>
          <p:cNvSpPr/>
          <p:nvPr/>
        </p:nvSpPr>
        <p:spPr>
          <a:xfrm>
            <a:off x="1907704" y="3327848"/>
            <a:ext cx="288032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cxnSp>
        <p:nvCxnSpPr>
          <p:cNvPr id="14" name="Straight Connector 13"/>
          <p:cNvCxnSpPr>
            <a:endCxn id="13" idx="7"/>
          </p:cNvCxnSpPr>
          <p:nvPr/>
        </p:nvCxnSpPr>
        <p:spPr>
          <a:xfrm flipH="1">
            <a:off x="2153555" y="3068960"/>
            <a:ext cx="42181" cy="301069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de-CH" dirty="0" smtClean="0"/>
              <a:t>Stark Map Hydrogen</a:t>
            </a:r>
            <a:endParaRPr lang="de-CH" dirty="0"/>
          </a:p>
        </p:txBody>
      </p:sp>
    </p:spTree>
  </p:cSld>
  <p:clrMapOvr>
    <a:masterClrMapping/>
  </p:clrMapOvr>
  <p:transition advTm="394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32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178" name="Picture 2" descr="R:\USERS\tthiele\Calculations\RydbergAtoms\EnergySpectrum\MathematicaWorking\Helium\H12p_stat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290513"/>
            <a:ext cx="9525000" cy="6276975"/>
          </a:xfrm>
          <a:prstGeom prst="rect">
            <a:avLst/>
          </a:prstGeom>
          <a:noFill/>
        </p:spPr>
      </p:pic>
      <p:sp>
        <p:nvSpPr>
          <p:cNvPr id="42" name="TextBox 41"/>
          <p:cNvSpPr txBox="1"/>
          <p:nvPr/>
        </p:nvSpPr>
        <p:spPr>
          <a:xfrm>
            <a:off x="3131840" y="3356992"/>
            <a:ext cx="504056" cy="2880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CH" sz="1200" dirty="0" smtClean="0"/>
              <a:t>n=12</a:t>
            </a:r>
            <a:endParaRPr lang="de-CH" dirty="0"/>
          </a:p>
        </p:txBody>
      </p:sp>
      <p:sp>
        <p:nvSpPr>
          <p:cNvPr id="47" name="Rectangle 46"/>
          <p:cNvSpPr/>
          <p:nvPr/>
        </p:nvSpPr>
        <p:spPr>
          <a:xfrm>
            <a:off x="3707904" y="-360040"/>
            <a:ext cx="1800200" cy="4766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solidFill>
                <a:schemeClr val="bg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203848" y="5157192"/>
            <a:ext cx="504056" cy="2880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CH" sz="1200" dirty="0" smtClean="0"/>
              <a:t>n=11</a:t>
            </a:r>
            <a:endParaRPr lang="de-CH" dirty="0"/>
          </a:p>
        </p:txBody>
      </p:sp>
      <p:sp>
        <p:nvSpPr>
          <p:cNvPr id="55" name="TextBox 54"/>
          <p:cNvSpPr txBox="1"/>
          <p:nvPr/>
        </p:nvSpPr>
        <p:spPr>
          <a:xfrm>
            <a:off x="3116984" y="1844824"/>
            <a:ext cx="50405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CH" sz="1200" dirty="0" smtClean="0"/>
              <a:t>n=13</a:t>
            </a:r>
            <a:endParaRPr lang="de-CH" dirty="0"/>
          </a:p>
        </p:txBody>
      </p:sp>
      <p:sp>
        <p:nvSpPr>
          <p:cNvPr id="7" name="TextBox 6"/>
          <p:cNvSpPr txBox="1"/>
          <p:nvPr/>
        </p:nvSpPr>
        <p:spPr>
          <a:xfrm>
            <a:off x="2411760" y="2420888"/>
            <a:ext cx="792088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de-CH" dirty="0" smtClean="0"/>
              <a:t>k=-11</a:t>
            </a:r>
          </a:p>
          <a:p>
            <a:r>
              <a:rPr lang="de-CH" dirty="0" smtClean="0"/>
              <a:t>blue</a:t>
            </a:r>
            <a:endParaRPr lang="de-CH" dirty="0"/>
          </a:p>
        </p:txBody>
      </p:sp>
      <p:sp>
        <p:nvSpPr>
          <p:cNvPr id="8" name="TextBox 7"/>
          <p:cNvSpPr txBox="1"/>
          <p:nvPr/>
        </p:nvSpPr>
        <p:spPr>
          <a:xfrm>
            <a:off x="2411760" y="4077072"/>
            <a:ext cx="720080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de-CH" dirty="0" smtClean="0"/>
              <a:t>k=11</a:t>
            </a:r>
          </a:p>
          <a:p>
            <a:r>
              <a:rPr lang="de-CH" dirty="0" smtClean="0"/>
              <a:t>red</a:t>
            </a:r>
            <a:endParaRPr lang="de-CH" dirty="0"/>
          </a:p>
        </p:txBody>
      </p:sp>
      <p:cxnSp>
        <p:nvCxnSpPr>
          <p:cNvPr id="9" name="Straight Connector 8"/>
          <p:cNvCxnSpPr>
            <a:endCxn id="7" idx="3"/>
          </p:cNvCxnSpPr>
          <p:nvPr/>
        </p:nvCxnSpPr>
        <p:spPr>
          <a:xfrm flipH="1" flipV="1">
            <a:off x="3203848" y="2744054"/>
            <a:ext cx="432048" cy="252899"/>
          </a:xfrm>
          <a:prstGeom prst="line">
            <a:avLst/>
          </a:prstGeom>
          <a:ln w="19050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endCxn id="8" idx="3"/>
          </p:cNvCxnSpPr>
          <p:nvPr/>
        </p:nvCxnSpPr>
        <p:spPr>
          <a:xfrm flipH="1">
            <a:off x="3131840" y="4077072"/>
            <a:ext cx="720080" cy="323166"/>
          </a:xfrm>
          <a:prstGeom prst="line">
            <a:avLst/>
          </a:prstGeom>
          <a:ln w="19050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de-CH" dirty="0" smtClean="0"/>
              <a:t>Stark Map Hydrogen</a:t>
            </a:r>
            <a:endParaRPr lang="de-CH" dirty="0"/>
          </a:p>
        </p:txBody>
      </p:sp>
    </p:spTree>
  </p:cSld>
  <p:clrMapOvr>
    <a:masterClrMapping/>
  </p:clrMapOvr>
  <p:transition advTm="3947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686800" cy="5328592"/>
          </a:xfrm>
        </p:spPr>
        <p:txBody>
          <a:bodyPr/>
          <a:lstStyle/>
          <a:p>
            <a:r>
              <a:rPr lang="de-CH" dirty="0" smtClean="0"/>
              <a:t>Rydberg Atoms very sensitive to electric fields</a:t>
            </a:r>
          </a:p>
          <a:p>
            <a:pPr lvl="1"/>
            <a:r>
              <a:rPr lang="de-CH" dirty="0" smtClean="0"/>
              <a:t>Solve: 			</a:t>
            </a:r>
            <a:r>
              <a:rPr lang="de-CH" dirty="0"/>
              <a:t> </a:t>
            </a:r>
            <a:r>
              <a:rPr lang="de-CH" dirty="0" smtClean="0"/>
              <a:t>               in parabolic coordinates</a:t>
            </a:r>
          </a:p>
          <a:p>
            <a:endParaRPr lang="de-CH" dirty="0" smtClean="0"/>
          </a:p>
          <a:p>
            <a:pPr>
              <a:buNone/>
            </a:pPr>
            <a:endParaRPr lang="de-CH" dirty="0" smtClean="0"/>
          </a:p>
          <a:p>
            <a:r>
              <a:rPr lang="de-CH" dirty="0" smtClean="0"/>
              <a:t>Energy-Field dependence: Perturbation-Theory</a:t>
            </a:r>
          </a:p>
          <a:p>
            <a:endParaRPr lang="de-CH" dirty="0"/>
          </a:p>
          <a:p>
            <a:endParaRPr lang="de-CH" dirty="0" smtClean="0"/>
          </a:p>
        </p:txBody>
      </p:sp>
      <p:grpSp>
        <p:nvGrpSpPr>
          <p:cNvPr id="4" name="Group 26"/>
          <p:cNvGrpSpPr/>
          <p:nvPr/>
        </p:nvGrpSpPr>
        <p:grpSpPr>
          <a:xfrm>
            <a:off x="5548858" y="4365104"/>
            <a:ext cx="1039366" cy="655637"/>
            <a:chOff x="2524522" y="3637459"/>
            <a:chExt cx="1039366" cy="655637"/>
          </a:xfrm>
        </p:grpSpPr>
        <p:graphicFrame>
          <p:nvGraphicFramePr>
            <p:cNvPr id="28" name="Object 12"/>
            <p:cNvGraphicFramePr>
              <a:graphicFrameLocks noChangeAspect="1"/>
            </p:cNvGraphicFramePr>
            <p:nvPr/>
          </p:nvGraphicFramePr>
          <p:xfrm>
            <a:off x="2524522" y="3637459"/>
            <a:ext cx="895350" cy="6556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5734" name="Equation" r:id="rId4" imgW="469800" imgH="342720" progId="Equation.3">
                    <p:embed/>
                  </p:oleObj>
                </mc:Choice>
                <mc:Fallback>
                  <p:oleObj name="Equation" r:id="rId4" imgW="469800" imgH="34272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24522" y="3637459"/>
                          <a:ext cx="895350" cy="6556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9" name="Rectangle 28"/>
            <p:cNvSpPr/>
            <p:nvPr/>
          </p:nvSpPr>
          <p:spPr>
            <a:xfrm>
              <a:off x="2555776" y="3656744"/>
              <a:ext cx="1008112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</p:grpSp>
      <p:grpSp>
        <p:nvGrpSpPr>
          <p:cNvPr id="5" name="Group 19"/>
          <p:cNvGrpSpPr/>
          <p:nvPr/>
        </p:nvGrpSpPr>
        <p:grpSpPr>
          <a:xfrm>
            <a:off x="2524522" y="4365104"/>
            <a:ext cx="1039366" cy="655637"/>
            <a:chOff x="2524522" y="3637459"/>
            <a:chExt cx="1039366" cy="655637"/>
          </a:xfrm>
        </p:grpSpPr>
        <p:graphicFrame>
          <p:nvGraphicFramePr>
            <p:cNvPr id="7180" name="Object 12"/>
            <p:cNvGraphicFramePr>
              <a:graphicFrameLocks noChangeAspect="1"/>
            </p:cNvGraphicFramePr>
            <p:nvPr/>
          </p:nvGraphicFramePr>
          <p:xfrm>
            <a:off x="2524522" y="3637459"/>
            <a:ext cx="895350" cy="6556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5735" name="Equation" r:id="rId6" imgW="469800" imgH="342720" progId="Equation.3">
                    <p:embed/>
                  </p:oleObj>
                </mc:Choice>
                <mc:Fallback>
                  <p:oleObj name="Equation" r:id="rId6" imgW="469800" imgH="34272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24522" y="3637459"/>
                          <a:ext cx="895350" cy="6556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" name="Rectangle 18"/>
            <p:cNvSpPr/>
            <p:nvPr/>
          </p:nvSpPr>
          <p:spPr>
            <a:xfrm>
              <a:off x="2555776" y="3656744"/>
              <a:ext cx="1008112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Hydrogen Atom in an electric Field</a:t>
            </a:r>
            <a:endParaRPr lang="de-CH" dirty="0"/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2123728" y="1844824"/>
          <a:ext cx="3330575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736" name="Equation" r:id="rId7" imgW="1536480" imgH="253800" progId="Equation.3">
                  <p:embed/>
                </p:oleObj>
              </mc:Choice>
              <mc:Fallback>
                <p:oleObj name="Equation" r:id="rId7" imgW="1536480" imgH="253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1844824"/>
                        <a:ext cx="3330575" cy="552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9" name="Object 11"/>
          <p:cNvGraphicFramePr>
            <a:graphicFrameLocks noChangeAspect="1"/>
          </p:cNvGraphicFramePr>
          <p:nvPr/>
        </p:nvGraphicFramePr>
        <p:xfrm>
          <a:off x="539552" y="4069507"/>
          <a:ext cx="8354193" cy="7528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737" name="Equation" r:id="rId9" imgW="4381200" imgH="393480" progId="Equation.3">
                  <p:embed/>
                </p:oleObj>
              </mc:Choice>
              <mc:Fallback>
                <p:oleObj name="Equation" r:id="rId9" imgW="438120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4069507"/>
                        <a:ext cx="8354193" cy="7528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Tm="14212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1250" name="Picture 2" descr="R:\USERS\tthiele\Calculations\RydbergAtoms\EnergySpectrum\MathematicaWorking\Helium\He12p_stat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290513"/>
            <a:ext cx="9525000" cy="6276975"/>
          </a:xfrm>
          <a:prstGeom prst="rect">
            <a:avLst/>
          </a:prstGeom>
          <a:noFill/>
        </p:spPr>
      </p:pic>
      <p:sp>
        <p:nvSpPr>
          <p:cNvPr id="32" name="TextBox 31"/>
          <p:cNvSpPr txBox="1"/>
          <p:nvPr/>
        </p:nvSpPr>
        <p:spPr>
          <a:xfrm>
            <a:off x="2124864" y="2435176"/>
            <a:ext cx="1368152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de-CH" dirty="0" smtClean="0"/>
              <a:t>Levels not degenerate</a:t>
            </a:r>
            <a:endParaRPr lang="de-CH" dirty="0"/>
          </a:p>
        </p:txBody>
      </p:sp>
      <p:sp>
        <p:nvSpPr>
          <p:cNvPr id="35" name="Oval 34"/>
          <p:cNvSpPr/>
          <p:nvPr/>
        </p:nvSpPr>
        <p:spPr>
          <a:xfrm>
            <a:off x="1907704" y="3327848"/>
            <a:ext cx="288032" cy="60520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cxnSp>
        <p:nvCxnSpPr>
          <p:cNvPr id="36" name="Straight Connector 35"/>
          <p:cNvCxnSpPr>
            <a:endCxn id="35" idx="7"/>
          </p:cNvCxnSpPr>
          <p:nvPr/>
        </p:nvCxnSpPr>
        <p:spPr>
          <a:xfrm flipH="1">
            <a:off x="2153555" y="3068960"/>
            <a:ext cx="42182" cy="347519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131840" y="3356992"/>
            <a:ext cx="504056" cy="2880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CH" sz="1200" dirty="0" smtClean="0"/>
              <a:t>n=12</a:t>
            </a:r>
            <a:endParaRPr lang="de-CH" dirty="0"/>
          </a:p>
        </p:txBody>
      </p:sp>
      <p:sp>
        <p:nvSpPr>
          <p:cNvPr id="47" name="Rectangle 46"/>
          <p:cNvSpPr/>
          <p:nvPr/>
        </p:nvSpPr>
        <p:spPr>
          <a:xfrm>
            <a:off x="3707904" y="-360040"/>
            <a:ext cx="1800200" cy="4766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solidFill>
                <a:schemeClr val="bg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203848" y="5157192"/>
            <a:ext cx="504056" cy="2880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CH" sz="1200" dirty="0" smtClean="0"/>
              <a:t>n=11</a:t>
            </a:r>
            <a:endParaRPr lang="de-CH" dirty="0"/>
          </a:p>
        </p:txBody>
      </p:sp>
      <p:sp>
        <p:nvSpPr>
          <p:cNvPr id="55" name="TextBox 54"/>
          <p:cNvSpPr txBox="1"/>
          <p:nvPr/>
        </p:nvSpPr>
        <p:spPr>
          <a:xfrm>
            <a:off x="3116984" y="1844824"/>
            <a:ext cx="50405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CH" sz="1200" dirty="0" smtClean="0"/>
              <a:t>n=13</a:t>
            </a:r>
            <a:endParaRPr lang="de-CH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de-CH" dirty="0" smtClean="0"/>
              <a:t>Stark Map Helium</a:t>
            </a:r>
            <a:endParaRPr lang="de-CH" dirty="0"/>
          </a:p>
        </p:txBody>
      </p:sp>
      <p:sp>
        <p:nvSpPr>
          <p:cNvPr id="11" name="TextBox 10"/>
          <p:cNvSpPr txBox="1"/>
          <p:nvPr/>
        </p:nvSpPr>
        <p:spPr>
          <a:xfrm>
            <a:off x="827584" y="3630452"/>
            <a:ext cx="792088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de-CH" dirty="0" smtClean="0"/>
              <a:t>s-type</a:t>
            </a:r>
            <a:endParaRPr lang="de-CH" dirty="0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1619673" y="3733800"/>
            <a:ext cx="503041" cy="80308"/>
          </a:xfrm>
          <a:prstGeom prst="line">
            <a:avLst/>
          </a:prstGeom>
          <a:ln w="19050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051720" y="4149080"/>
            <a:ext cx="2318544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de-CH" dirty="0" smtClean="0"/>
              <a:t>Do not cross!</a:t>
            </a:r>
          </a:p>
          <a:p>
            <a:r>
              <a:rPr lang="de-CH" dirty="0" smtClean="0"/>
              <a:t>No coulomb-potential</a:t>
            </a:r>
            <a:endParaRPr lang="de-CH" dirty="0"/>
          </a:p>
        </p:txBody>
      </p:sp>
      <p:sp>
        <p:nvSpPr>
          <p:cNvPr id="15" name="Oval 14"/>
          <p:cNvSpPr/>
          <p:nvPr/>
        </p:nvSpPr>
        <p:spPr>
          <a:xfrm>
            <a:off x="5076056" y="4335960"/>
            <a:ext cx="288032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cxnSp>
        <p:nvCxnSpPr>
          <p:cNvPr id="16" name="Straight Connector 15"/>
          <p:cNvCxnSpPr>
            <a:stCxn id="13" idx="3"/>
            <a:endCxn id="15" idx="2"/>
          </p:cNvCxnSpPr>
          <p:nvPr/>
        </p:nvCxnSpPr>
        <p:spPr>
          <a:xfrm>
            <a:off x="4370264" y="4472246"/>
            <a:ext cx="705792" cy="4373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394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5" grpId="0" animBg="1"/>
      <p:bldP spid="11" grpId="0" animBg="1"/>
      <p:bldP spid="13" grpId="0" animBg="1"/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226" name="Picture 2" descr="R:\USERS\tthiele\Calculations\RydbergAtoms\EnergySpectrum\MathematicaWorking\Helium\He12p_stat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290513"/>
            <a:ext cx="9525000" cy="6276975"/>
          </a:xfrm>
          <a:prstGeom prst="rect">
            <a:avLst/>
          </a:prstGeom>
          <a:noFill/>
        </p:spPr>
      </p:pic>
      <p:sp>
        <p:nvSpPr>
          <p:cNvPr id="42" name="TextBox 41"/>
          <p:cNvSpPr txBox="1"/>
          <p:nvPr/>
        </p:nvSpPr>
        <p:spPr>
          <a:xfrm>
            <a:off x="3131840" y="3356992"/>
            <a:ext cx="504056" cy="2880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CH" sz="1200" dirty="0" smtClean="0"/>
              <a:t>n=12</a:t>
            </a:r>
            <a:endParaRPr lang="de-CH" dirty="0"/>
          </a:p>
        </p:txBody>
      </p:sp>
      <p:sp>
        <p:nvSpPr>
          <p:cNvPr id="47" name="Rectangle 46"/>
          <p:cNvSpPr/>
          <p:nvPr/>
        </p:nvSpPr>
        <p:spPr>
          <a:xfrm>
            <a:off x="3707904" y="-360040"/>
            <a:ext cx="1800200" cy="4766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solidFill>
                <a:schemeClr val="bg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203848" y="5157192"/>
            <a:ext cx="504056" cy="2880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CH" sz="1200" dirty="0" smtClean="0"/>
              <a:t>n=11</a:t>
            </a:r>
            <a:endParaRPr lang="de-CH" dirty="0"/>
          </a:p>
        </p:txBody>
      </p:sp>
      <p:sp>
        <p:nvSpPr>
          <p:cNvPr id="55" name="TextBox 54"/>
          <p:cNvSpPr txBox="1"/>
          <p:nvPr/>
        </p:nvSpPr>
        <p:spPr>
          <a:xfrm>
            <a:off x="3116984" y="1844824"/>
            <a:ext cx="50405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CH" sz="1200" dirty="0" smtClean="0"/>
              <a:t>n=13</a:t>
            </a:r>
            <a:endParaRPr lang="de-CH" dirty="0"/>
          </a:p>
        </p:txBody>
      </p:sp>
      <p:sp>
        <p:nvSpPr>
          <p:cNvPr id="7" name="TextBox 6"/>
          <p:cNvSpPr txBox="1"/>
          <p:nvPr/>
        </p:nvSpPr>
        <p:spPr>
          <a:xfrm>
            <a:off x="2411760" y="2420888"/>
            <a:ext cx="720080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de-CH" dirty="0" smtClean="0"/>
              <a:t>k=-11</a:t>
            </a:r>
          </a:p>
          <a:p>
            <a:r>
              <a:rPr lang="de-CH" dirty="0" smtClean="0"/>
              <a:t>blue</a:t>
            </a:r>
            <a:endParaRPr lang="de-CH" dirty="0"/>
          </a:p>
        </p:txBody>
      </p:sp>
      <p:sp>
        <p:nvSpPr>
          <p:cNvPr id="8" name="TextBox 7"/>
          <p:cNvSpPr txBox="1"/>
          <p:nvPr/>
        </p:nvSpPr>
        <p:spPr>
          <a:xfrm>
            <a:off x="2987824" y="4077072"/>
            <a:ext cx="720080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de-CH" dirty="0" smtClean="0"/>
              <a:t>k=11</a:t>
            </a:r>
          </a:p>
          <a:p>
            <a:r>
              <a:rPr lang="de-CH" dirty="0" smtClean="0"/>
              <a:t>red</a:t>
            </a:r>
            <a:endParaRPr lang="de-CH" dirty="0"/>
          </a:p>
        </p:txBody>
      </p:sp>
      <p:cxnSp>
        <p:nvCxnSpPr>
          <p:cNvPr id="9" name="Straight Connector 8"/>
          <p:cNvCxnSpPr>
            <a:endCxn id="7" idx="3"/>
          </p:cNvCxnSpPr>
          <p:nvPr/>
        </p:nvCxnSpPr>
        <p:spPr>
          <a:xfrm flipH="1" flipV="1">
            <a:off x="3131840" y="2744054"/>
            <a:ext cx="504056" cy="252899"/>
          </a:xfrm>
          <a:prstGeom prst="line">
            <a:avLst/>
          </a:prstGeom>
          <a:ln w="19050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endCxn id="8" idx="3"/>
          </p:cNvCxnSpPr>
          <p:nvPr/>
        </p:nvCxnSpPr>
        <p:spPr>
          <a:xfrm flipH="1">
            <a:off x="3707904" y="4149080"/>
            <a:ext cx="288032" cy="251158"/>
          </a:xfrm>
          <a:prstGeom prst="line">
            <a:avLst/>
          </a:prstGeom>
          <a:ln w="19050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de-CH" dirty="0" smtClean="0"/>
              <a:t>Stark Map Helium</a:t>
            </a:r>
            <a:endParaRPr lang="de-CH" dirty="0"/>
          </a:p>
        </p:txBody>
      </p:sp>
    </p:spTree>
  </p:cSld>
  <p:clrMapOvr>
    <a:masterClrMapping/>
  </p:clrMapOvr>
  <p:transition advTm="3947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de-CH" dirty="0" smtClean="0"/>
              <a:t>Stark Map Helium</a:t>
            </a:r>
            <a:endParaRPr lang="de-CH" dirty="0"/>
          </a:p>
        </p:txBody>
      </p:sp>
      <p:pic>
        <p:nvPicPr>
          <p:cNvPr id="182274" name="Picture 2" descr="R:\USERS\tthiele\Calculations\RydbergAtoms\EnergySpectrum\MathematicaWorking\Helium\He12p_stat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290513"/>
            <a:ext cx="9525000" cy="6276975"/>
          </a:xfrm>
          <a:prstGeom prst="rect">
            <a:avLst/>
          </a:prstGeom>
          <a:noFill/>
        </p:spPr>
      </p:pic>
      <p:sp>
        <p:nvSpPr>
          <p:cNvPr id="42" name="TextBox 41"/>
          <p:cNvSpPr txBox="1"/>
          <p:nvPr/>
        </p:nvSpPr>
        <p:spPr>
          <a:xfrm>
            <a:off x="3131840" y="3356992"/>
            <a:ext cx="504056" cy="2880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CH" sz="1200" dirty="0" smtClean="0"/>
              <a:t>n=12</a:t>
            </a:r>
            <a:endParaRPr lang="de-CH" dirty="0"/>
          </a:p>
        </p:txBody>
      </p:sp>
      <p:sp>
        <p:nvSpPr>
          <p:cNvPr id="47" name="Rectangle 46"/>
          <p:cNvSpPr/>
          <p:nvPr/>
        </p:nvSpPr>
        <p:spPr>
          <a:xfrm>
            <a:off x="3707904" y="-360040"/>
            <a:ext cx="1800200" cy="4766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solidFill>
                <a:schemeClr val="bg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203848" y="5157192"/>
            <a:ext cx="504056" cy="2880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CH" sz="1200" dirty="0" smtClean="0"/>
              <a:t>n=11</a:t>
            </a:r>
            <a:endParaRPr lang="de-CH" dirty="0"/>
          </a:p>
        </p:txBody>
      </p:sp>
      <p:sp>
        <p:nvSpPr>
          <p:cNvPr id="55" name="TextBox 54"/>
          <p:cNvSpPr txBox="1"/>
          <p:nvPr/>
        </p:nvSpPr>
        <p:spPr>
          <a:xfrm>
            <a:off x="3116984" y="1844824"/>
            <a:ext cx="50405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CH" sz="1200" dirty="0" smtClean="0"/>
              <a:t>n=13</a:t>
            </a:r>
            <a:endParaRPr lang="de-CH" dirty="0"/>
          </a:p>
        </p:txBody>
      </p:sp>
      <p:sp>
        <p:nvSpPr>
          <p:cNvPr id="19" name="Freeform 18"/>
          <p:cNvSpPr/>
          <p:nvPr/>
        </p:nvSpPr>
        <p:spPr>
          <a:xfrm>
            <a:off x="3050700" y="86061"/>
            <a:ext cx="4113588" cy="6511291"/>
          </a:xfrm>
          <a:custGeom>
            <a:avLst/>
            <a:gdLst>
              <a:gd name="connsiteX0" fmla="*/ 0 w 3969572"/>
              <a:gd name="connsiteY0" fmla="*/ 0 h 6626711"/>
              <a:gd name="connsiteX1" fmla="*/ 731520 w 3969572"/>
              <a:gd name="connsiteY1" fmla="*/ 2280621 h 6626711"/>
              <a:gd name="connsiteX2" fmla="*/ 2334409 w 3969572"/>
              <a:gd name="connsiteY2" fmla="*/ 4776395 h 6626711"/>
              <a:gd name="connsiteX3" fmla="*/ 3969572 w 3969572"/>
              <a:gd name="connsiteY3" fmla="*/ 6626711 h 6626711"/>
              <a:gd name="connsiteX4" fmla="*/ 3969572 w 3969572"/>
              <a:gd name="connsiteY4" fmla="*/ 6626711 h 6626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69572" h="6626711">
                <a:moveTo>
                  <a:pt x="0" y="0"/>
                </a:moveTo>
                <a:cubicBezTo>
                  <a:pt x="171226" y="742277"/>
                  <a:pt x="342452" y="1484555"/>
                  <a:pt x="731520" y="2280621"/>
                </a:cubicBezTo>
                <a:cubicBezTo>
                  <a:pt x="1120588" y="3076687"/>
                  <a:pt x="1794734" y="4052047"/>
                  <a:pt x="2334409" y="4776395"/>
                </a:cubicBezTo>
                <a:cubicBezTo>
                  <a:pt x="2874084" y="5500743"/>
                  <a:pt x="3969572" y="6626711"/>
                  <a:pt x="3969572" y="6626711"/>
                </a:cubicBezTo>
                <a:lnTo>
                  <a:pt x="3969572" y="6626711"/>
                </a:lnTo>
              </a:path>
            </a:pathLst>
          </a:cu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CH">
              <a:solidFill>
                <a:srgbClr val="00B05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63688" y="694437"/>
            <a:ext cx="1368152" cy="646331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de-CH" dirty="0" smtClean="0">
                <a:solidFill>
                  <a:srgbClr val="00B050"/>
                </a:solidFill>
              </a:rPr>
              <a:t>Inglis-Teller</a:t>
            </a:r>
          </a:p>
          <a:p>
            <a:r>
              <a:rPr lang="de-CH" dirty="0" smtClean="0">
                <a:solidFill>
                  <a:srgbClr val="00B050"/>
                </a:solidFill>
              </a:rPr>
              <a:t>Limit </a:t>
            </a:r>
            <a:r>
              <a:rPr lang="de-CH" dirty="0" smtClean="0">
                <a:solidFill>
                  <a:srgbClr val="00B050"/>
                </a:solidFill>
                <a:sym typeface="Mathematica1"/>
              </a:rPr>
              <a:t>α n</a:t>
            </a:r>
            <a:r>
              <a:rPr lang="de-CH" baseline="30000" dirty="0" smtClean="0">
                <a:solidFill>
                  <a:srgbClr val="00B050"/>
                </a:solidFill>
                <a:sym typeface="Mathematica1"/>
              </a:rPr>
              <a:t>-5</a:t>
            </a:r>
            <a:endParaRPr lang="de-CH" baseline="30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advTm="394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626311"/>
            <a:ext cx="8229600" cy="1143000"/>
          </a:xfrm>
        </p:spPr>
        <p:txBody>
          <a:bodyPr/>
          <a:lstStyle/>
          <a:p>
            <a:r>
              <a:rPr lang="de-CH" dirty="0" smtClean="0"/>
              <a:t>References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defRPr/>
            </a:pPr>
            <a:r>
              <a:rPr lang="de-CH" dirty="0"/>
              <a:t>Part 1: Rydberg atoms </a:t>
            </a:r>
          </a:p>
          <a:p>
            <a:pPr lvl="0">
              <a:defRPr/>
            </a:pPr>
            <a:endParaRPr lang="de-CH" dirty="0"/>
          </a:p>
          <a:p>
            <a:r>
              <a:rPr lang="de-CH" dirty="0"/>
              <a:t>Part 2: 2 typical (beam) experiments</a:t>
            </a:r>
          </a:p>
          <a:p>
            <a:pPr lvl="0">
              <a:defRPr/>
            </a:pPr>
            <a:endParaRPr lang="de-CH" dirty="0"/>
          </a:p>
          <a:p>
            <a:pPr marL="0" indent="0">
              <a:buNone/>
            </a:pPr>
            <a:endParaRPr lang="de-CH" dirty="0" smtClean="0"/>
          </a:p>
          <a:p>
            <a:endParaRPr lang="de-CH" dirty="0"/>
          </a:p>
          <a:p>
            <a:endParaRPr lang="de-CH" dirty="0" smtClean="0"/>
          </a:p>
          <a:p>
            <a:r>
              <a:rPr lang="de-CH" dirty="0" smtClean="0"/>
              <a:t>T. Gallagher: Rydberg atoms</a:t>
            </a:r>
          </a:p>
          <a:p>
            <a:endParaRPr lang="de-CH" dirty="0" smtClean="0"/>
          </a:p>
          <a:p>
            <a:endParaRPr lang="de-CH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1520" y="36381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Content</a:t>
            </a:r>
            <a:endParaRPr kumimoji="0" lang="de-C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46856" y="343954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de-CH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Rydberg Atom in an electric Field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r>
              <a:rPr lang="de-CH" dirty="0" smtClean="0"/>
              <a:t>When do Rydberg atoms ionize?</a:t>
            </a:r>
          </a:p>
          <a:p>
            <a:pPr lvl="1"/>
            <a:r>
              <a:rPr lang="de-CH" dirty="0" smtClean="0"/>
              <a:t>No field applied</a:t>
            </a:r>
          </a:p>
          <a:p>
            <a:pPr lvl="1"/>
            <a:r>
              <a:rPr lang="de-CH" dirty="0" smtClean="0">
                <a:solidFill>
                  <a:schemeClr val="bg1"/>
                </a:solidFill>
              </a:rPr>
              <a:t>Electric Field applied</a:t>
            </a:r>
          </a:p>
          <a:p>
            <a:pPr lvl="1"/>
            <a:r>
              <a:rPr lang="de-CH" dirty="0" smtClean="0">
                <a:solidFill>
                  <a:schemeClr val="bg1"/>
                </a:solidFill>
              </a:rPr>
              <a:t>Classical ionization:</a:t>
            </a:r>
          </a:p>
          <a:p>
            <a:pPr lvl="1"/>
            <a:endParaRPr lang="de-CH" dirty="0" smtClean="0">
              <a:solidFill>
                <a:schemeClr val="bg1"/>
              </a:solidFill>
            </a:endParaRPr>
          </a:p>
          <a:p>
            <a:pPr lvl="1"/>
            <a:endParaRPr lang="de-CH" dirty="0">
              <a:solidFill>
                <a:schemeClr val="bg1"/>
              </a:solidFill>
            </a:endParaRPr>
          </a:p>
          <a:p>
            <a:pPr lvl="1"/>
            <a:r>
              <a:rPr lang="de-CH" dirty="0" smtClean="0">
                <a:solidFill>
                  <a:schemeClr val="bg1"/>
                </a:solidFill>
              </a:rPr>
              <a:t>Valid only for</a:t>
            </a:r>
          </a:p>
          <a:p>
            <a:pPr lvl="2"/>
            <a:r>
              <a:rPr lang="de-CH" dirty="0" smtClean="0">
                <a:solidFill>
                  <a:schemeClr val="bg1"/>
                </a:solidFill>
              </a:rPr>
              <a:t>Non-H atoms if F is </a:t>
            </a:r>
          </a:p>
          <a:p>
            <a:pPr lvl="2">
              <a:buNone/>
            </a:pPr>
            <a:r>
              <a:rPr lang="de-CH" dirty="0" smtClean="0">
                <a:solidFill>
                  <a:schemeClr val="bg1"/>
                </a:solidFill>
              </a:rPr>
              <a:t>	Increased slowly</a:t>
            </a:r>
          </a:p>
          <a:p>
            <a:pPr lvl="2"/>
            <a:endParaRPr lang="de-CH" dirty="0" smtClean="0"/>
          </a:p>
          <a:p>
            <a:pPr lvl="1"/>
            <a:endParaRPr lang="de-CH" dirty="0" smtClean="0"/>
          </a:p>
          <a:p>
            <a:pPr lvl="1"/>
            <a:endParaRPr lang="de-CH" dirty="0"/>
          </a:p>
          <a:p>
            <a:endParaRPr lang="de-CH" dirty="0"/>
          </a:p>
        </p:txBody>
      </p:sp>
      <p:pic>
        <p:nvPicPr>
          <p:cNvPr id="11268" name="Picture 4" descr="R:\USERS\tthiele\Literature\Talks\GroupMeeting20121016\CoulombPotential.png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4355976" y="2060848"/>
            <a:ext cx="4608513" cy="3888432"/>
          </a:xfrm>
          <a:prstGeom prst="rect">
            <a:avLst/>
          </a:prstGeom>
          <a:noFill/>
        </p:spPr>
      </p:pic>
      <p:cxnSp>
        <p:nvCxnSpPr>
          <p:cNvPr id="5" name="Straight Connector 4"/>
          <p:cNvCxnSpPr/>
          <p:nvPr/>
        </p:nvCxnSpPr>
        <p:spPr>
          <a:xfrm>
            <a:off x="6598272" y="3573016"/>
            <a:ext cx="576064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752336" y="4365104"/>
            <a:ext cx="288032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4" descr="R:\USERS\tthiele\Literature\Talks\GroupMeeting20121016\CoulombPotential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2793" y="2066576"/>
            <a:ext cx="4611696" cy="3876056"/>
          </a:xfrm>
          <a:prstGeom prst="rect">
            <a:avLst/>
          </a:prstGeom>
          <a:noFill/>
        </p:spPr>
      </p:pic>
      <p:grpSp>
        <p:nvGrpSpPr>
          <p:cNvPr id="28" name="Group 27"/>
          <p:cNvGrpSpPr/>
          <p:nvPr/>
        </p:nvGrpSpPr>
        <p:grpSpPr>
          <a:xfrm>
            <a:off x="0" y="6093296"/>
            <a:ext cx="9144000" cy="764704"/>
            <a:chOff x="0" y="6093296"/>
            <a:chExt cx="9144000" cy="764704"/>
          </a:xfrm>
        </p:grpSpPr>
        <p:grpSp>
          <p:nvGrpSpPr>
            <p:cNvPr id="11" name="Group 10"/>
            <p:cNvGrpSpPr/>
            <p:nvPr/>
          </p:nvGrpSpPr>
          <p:grpSpPr>
            <a:xfrm>
              <a:off x="0" y="6093296"/>
              <a:ext cx="9144000" cy="764704"/>
              <a:chOff x="0" y="6093296"/>
              <a:chExt cx="9144000" cy="764704"/>
            </a:xfrm>
          </p:grpSpPr>
          <p:grpSp>
            <p:nvGrpSpPr>
              <p:cNvPr id="12" name="Group 5"/>
              <p:cNvGrpSpPr/>
              <p:nvPr/>
            </p:nvGrpSpPr>
            <p:grpSpPr>
              <a:xfrm>
                <a:off x="0" y="6093296"/>
                <a:ext cx="9144000" cy="764704"/>
                <a:chOff x="0" y="6093296"/>
                <a:chExt cx="9144000" cy="764704"/>
              </a:xfrm>
            </p:grpSpPr>
            <p:grpSp>
              <p:nvGrpSpPr>
                <p:cNvPr id="16" name="Group 4"/>
                <p:cNvGrpSpPr/>
                <p:nvPr/>
              </p:nvGrpSpPr>
              <p:grpSpPr>
                <a:xfrm>
                  <a:off x="0" y="6093296"/>
                  <a:ext cx="9144000" cy="764704"/>
                  <a:chOff x="0" y="6093296"/>
                  <a:chExt cx="9144000" cy="764704"/>
                </a:xfrm>
              </p:grpSpPr>
              <p:grpSp>
                <p:nvGrpSpPr>
                  <p:cNvPr id="19" name="Group 14"/>
                  <p:cNvGrpSpPr/>
                  <p:nvPr/>
                </p:nvGrpSpPr>
                <p:grpSpPr>
                  <a:xfrm>
                    <a:off x="0" y="6234965"/>
                    <a:ext cx="2915816" cy="623035"/>
                    <a:chOff x="0" y="6234965"/>
                    <a:chExt cx="2915816" cy="623035"/>
                  </a:xfrm>
                </p:grpSpPr>
                <p:graphicFrame>
                  <p:nvGraphicFramePr>
                    <p:cNvPr id="21" name="Object 4"/>
                    <p:cNvGraphicFramePr>
                      <a:graphicFrameLocks noChangeAspect="1"/>
                    </p:cNvGraphicFramePr>
                    <p:nvPr/>
                  </p:nvGraphicFramePr>
                  <p:xfrm>
                    <a:off x="1581150" y="6243638"/>
                    <a:ext cx="1295400" cy="573087"/>
                  </p:xfrm>
                  <a:graphic>
                    <a:graphicData uri="http://schemas.openxmlformats.org/presentationml/2006/ole">
                      <mc:AlternateContent xmlns:mc="http://schemas.openxmlformats.org/markup-compatibility/2006">
                        <mc:Choice xmlns:v="urn:schemas-microsoft-com:vml" Requires="v">
                          <p:oleObj spid="_x0000_s160887" name="Equation" r:id="rId6" imgW="977760" imgH="431640" progId="Equation.3">
                            <p:embed/>
                          </p:oleObj>
                        </mc:Choice>
                        <mc:Fallback>
                          <p:oleObj name="Equation" r:id="rId6" imgW="977760" imgH="431640" progId="Equation.3">
                            <p:embed/>
                            <p:pic>
                              <p:nvPicPr>
                                <p:cNvPr id="0" name="Picture 4"/>
                                <p:cNvPicPr>
                                  <a:picLocks noChangeAspect="1" noChangeArrowheads="1"/>
                                </p:cNvPicPr>
                                <p:nvPr/>
                              </p:nvPicPr>
                              <p:blipFill>
                                <a:blip r:embed="rId7">
                                  <a:extLst>
                                    <a:ext uri="{28A0092B-C50C-407E-A947-70E740481C1C}">
                                      <a14:useLocalDpi xmlns:a14="http://schemas.microsoft.com/office/drawing/2010/main" val="0"/>
                                    </a:ext>
                                  </a:extLst>
                                </a:blip>
                                <a:srcRect/>
                                <a:stretch>
                                  <a:fillRect/>
                                </a:stretch>
                              </p:blipFill>
                              <p:spPr bwMode="auto">
                                <a:xfrm>
                                  <a:off x="1581150" y="6243638"/>
                                  <a:ext cx="1295400" cy="573087"/>
                                </a:xfrm>
                                <a:prstGeom prst="rect">
                                  <a:avLst/>
                                </a:prstGeom>
                                <a:noFill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rgbClr val="FFFFFF"/>
                                      </a:solidFill>
                                    </a14:hiddenFill>
                                  </a:ext>
                                </a:extLst>
                              </p:spPr>
                            </p:pic>
                          </p:oleObj>
                        </mc:Fallback>
                      </mc:AlternateContent>
                    </a:graphicData>
                  </a:graphic>
                </p:graphicFrame>
                <p:graphicFrame>
                  <p:nvGraphicFramePr>
                    <p:cNvPr id="22" name="Object 5"/>
                    <p:cNvGraphicFramePr>
                      <a:graphicFrameLocks noChangeAspect="1"/>
                    </p:cNvGraphicFramePr>
                    <p:nvPr/>
                  </p:nvGraphicFramePr>
                  <p:xfrm>
                    <a:off x="0" y="6234965"/>
                    <a:ext cx="1515888" cy="623035"/>
                  </p:xfrm>
                  <a:graphic>
                    <a:graphicData uri="http://schemas.openxmlformats.org/presentationml/2006/ole">
                      <mc:AlternateContent xmlns:mc="http://schemas.openxmlformats.org/markup-compatibility/2006">
                        <mc:Choice xmlns:v="urn:schemas-microsoft-com:vml" Requires="v">
                          <p:oleObj spid="_x0000_s160888" name="Equation" r:id="rId8" imgW="1054080" imgH="431640" progId="Equation.3">
                            <p:embed/>
                          </p:oleObj>
                        </mc:Choice>
                        <mc:Fallback>
                          <p:oleObj name="Equation" r:id="rId8" imgW="1054080" imgH="431640" progId="Equation.3">
                            <p:embed/>
                            <p:pic>
                              <p:nvPicPr>
                                <p:cNvPr id="0" name="Picture 5"/>
                                <p:cNvPicPr>
                                  <a:picLocks noChangeAspect="1" noChangeArrowheads="1"/>
                                </p:cNvPicPr>
                                <p:nvPr/>
                              </p:nvPicPr>
                              <p:blipFill>
                                <a:blip r:embed="rId9">
                                  <a:extLst>
                                    <a:ext uri="{28A0092B-C50C-407E-A947-70E740481C1C}">
                                      <a14:useLocalDpi xmlns:a14="http://schemas.microsoft.com/office/drawing/2010/main" val="0"/>
                                    </a:ext>
                                  </a:extLst>
                                </a:blip>
                                <a:srcRect/>
                                <a:stretch>
                                  <a:fillRect/>
                                </a:stretch>
                              </p:blipFill>
                              <p:spPr bwMode="auto">
                                <a:xfrm>
                                  <a:off x="0" y="6234965"/>
                                  <a:ext cx="1515888" cy="623035"/>
                                </a:xfrm>
                                <a:prstGeom prst="rect">
                                  <a:avLst/>
                                </a:prstGeom>
                                <a:noFill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rgbClr val="FFFFFF"/>
                                      </a:solidFill>
                                    </a14:hiddenFill>
                                  </a:ext>
                                </a:extLst>
                              </p:spPr>
                            </p:pic>
                          </p:oleObj>
                        </mc:Fallback>
                      </mc:AlternateContent>
                    </a:graphicData>
                  </a:graphic>
                </p:graphicFrame>
                <p:sp>
                  <p:nvSpPr>
                    <p:cNvPr id="23" name="Rectangle 22"/>
                    <p:cNvSpPr/>
                    <p:nvPr/>
                  </p:nvSpPr>
                  <p:spPr>
                    <a:xfrm>
                      <a:off x="0" y="6237312"/>
                      <a:ext cx="1547664" cy="620688"/>
                    </a:xfrm>
                    <a:prstGeom prst="rect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CH"/>
                    </a:p>
                  </p:txBody>
                </p:sp>
                <p:sp>
                  <p:nvSpPr>
                    <p:cNvPr id="24" name="Rectangle 23"/>
                    <p:cNvSpPr/>
                    <p:nvPr/>
                  </p:nvSpPr>
                  <p:spPr>
                    <a:xfrm>
                      <a:off x="1547664" y="6237312"/>
                      <a:ext cx="1368152" cy="620688"/>
                    </a:xfrm>
                    <a:prstGeom prst="rect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CH"/>
                    </a:p>
                  </p:txBody>
                </p:sp>
              </p:grpSp>
              <p:cxnSp>
                <p:nvCxnSpPr>
                  <p:cNvPr id="20" name="Straight Connector 19"/>
                  <p:cNvCxnSpPr/>
                  <p:nvPr/>
                </p:nvCxnSpPr>
                <p:spPr>
                  <a:xfrm>
                    <a:off x="0" y="6093296"/>
                    <a:ext cx="9144000" cy="0"/>
                  </a:xfrm>
                  <a:prstGeom prst="line">
                    <a:avLst/>
                  </a:prstGeom>
                  <a:ln w="381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aphicFrame>
              <p:nvGraphicFramePr>
                <p:cNvPr id="17" name="Object 6"/>
                <p:cNvGraphicFramePr>
                  <a:graphicFrameLocks noChangeAspect="1"/>
                </p:cNvGraphicFramePr>
                <p:nvPr/>
              </p:nvGraphicFramePr>
              <p:xfrm>
                <a:off x="2938463" y="6257925"/>
                <a:ext cx="1073150" cy="550863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60889" name="Equation" r:id="rId10" imgW="495000" imgH="253800" progId="Equation.3">
                        <p:embed/>
                      </p:oleObj>
                    </mc:Choice>
                    <mc:Fallback>
                      <p:oleObj name="Equation" r:id="rId10" imgW="495000" imgH="253800" progId="Equation.3">
                        <p:embed/>
                        <p:pic>
                          <p:nvPicPr>
                            <p:cNvPr id="0" name="Picture 6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1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938463" y="6257925"/>
                              <a:ext cx="1073150" cy="550863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18" name="Rectangle 17"/>
                <p:cNvSpPr/>
                <p:nvPr/>
              </p:nvSpPr>
              <p:spPr>
                <a:xfrm>
                  <a:off x="2915816" y="6237312"/>
                  <a:ext cx="1152128" cy="620688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CH"/>
                </a:p>
              </p:txBody>
            </p:sp>
          </p:grpSp>
          <p:graphicFrame>
            <p:nvGraphicFramePr>
              <p:cNvPr id="14" name="Object 7"/>
              <p:cNvGraphicFramePr>
                <a:graphicFrameLocks noChangeAspect="1"/>
              </p:cNvGraphicFramePr>
              <p:nvPr/>
            </p:nvGraphicFramePr>
            <p:xfrm>
              <a:off x="4116473" y="6309320"/>
              <a:ext cx="714375" cy="3857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60890" name="Equation" r:id="rId12" imgW="330120" imgH="177480" progId="Equation.3">
                      <p:embed/>
                    </p:oleObj>
                  </mc:Choice>
                  <mc:Fallback>
                    <p:oleObj name="Equation" r:id="rId12" imgW="330120" imgH="177480" progId="Equation.3">
                      <p:embed/>
                      <p:pic>
                        <p:nvPicPr>
                          <p:cNvPr id="0" name="Picture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116473" y="6309320"/>
                            <a:ext cx="714375" cy="38576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5" name="Rectangle 14"/>
              <p:cNvSpPr/>
              <p:nvPr/>
            </p:nvSpPr>
            <p:spPr>
              <a:xfrm>
                <a:off x="4067944" y="6235512"/>
                <a:ext cx="792088" cy="62068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</p:grpSp>
        <p:sp>
          <p:nvSpPr>
            <p:cNvPr id="26" name="Rectangle 25"/>
            <p:cNvSpPr/>
            <p:nvPr/>
          </p:nvSpPr>
          <p:spPr>
            <a:xfrm>
              <a:off x="4860032" y="6237312"/>
              <a:ext cx="1152128" cy="62068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graphicFrame>
          <p:nvGraphicFramePr>
            <p:cNvPr id="27" name="Object 7"/>
            <p:cNvGraphicFramePr>
              <a:graphicFrameLocks noChangeAspect="1"/>
            </p:cNvGraphicFramePr>
            <p:nvPr/>
          </p:nvGraphicFramePr>
          <p:xfrm>
            <a:off x="4932040" y="6309320"/>
            <a:ext cx="1046162" cy="425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0891" name="Equation" r:id="rId14" imgW="469800" imgH="190440" progId="Equation.3">
                    <p:embed/>
                  </p:oleObj>
                </mc:Choice>
                <mc:Fallback>
                  <p:oleObj name="Equation" r:id="rId14" imgW="469800" imgH="19044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32040" y="6309320"/>
                          <a:ext cx="1046162" cy="4254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 advTm="7113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4" descr="R:\USERS\tthiele\Literature\Talks\GroupMeeting20121016\CoulombPotentia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2793" y="2066576"/>
            <a:ext cx="4611696" cy="3876056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r>
              <a:rPr lang="de-CH" dirty="0" smtClean="0"/>
              <a:t>When do Rydberg atoms ionize?</a:t>
            </a:r>
          </a:p>
          <a:p>
            <a:pPr lvl="1"/>
            <a:r>
              <a:rPr lang="de-CH" dirty="0" smtClean="0"/>
              <a:t>No field applied</a:t>
            </a:r>
          </a:p>
          <a:p>
            <a:pPr lvl="1"/>
            <a:r>
              <a:rPr lang="de-CH" dirty="0" smtClean="0"/>
              <a:t>Electric Field applied</a:t>
            </a:r>
          </a:p>
          <a:p>
            <a:pPr lvl="1"/>
            <a:r>
              <a:rPr lang="de-CH" dirty="0" smtClean="0"/>
              <a:t>Classical ionization:</a:t>
            </a:r>
          </a:p>
          <a:p>
            <a:pPr lvl="1"/>
            <a:endParaRPr lang="de-CH" dirty="0" smtClean="0"/>
          </a:p>
          <a:p>
            <a:pPr lvl="1"/>
            <a:endParaRPr lang="de-CH" dirty="0"/>
          </a:p>
          <a:p>
            <a:pPr lvl="1"/>
            <a:r>
              <a:rPr lang="de-CH" dirty="0" smtClean="0"/>
              <a:t>Valid only for</a:t>
            </a:r>
          </a:p>
          <a:p>
            <a:pPr lvl="2"/>
            <a:r>
              <a:rPr lang="de-CH" dirty="0" smtClean="0"/>
              <a:t>Non-H atoms if F is </a:t>
            </a:r>
          </a:p>
          <a:p>
            <a:pPr lvl="2">
              <a:buNone/>
            </a:pPr>
            <a:r>
              <a:rPr lang="de-CH" dirty="0" smtClean="0"/>
              <a:t>	Increased slowly</a:t>
            </a:r>
          </a:p>
          <a:p>
            <a:pPr lvl="2"/>
            <a:endParaRPr lang="de-CH" dirty="0" smtClean="0"/>
          </a:p>
          <a:p>
            <a:pPr lvl="1"/>
            <a:endParaRPr lang="de-CH" dirty="0" smtClean="0"/>
          </a:p>
          <a:p>
            <a:pPr lvl="1"/>
            <a:endParaRPr lang="de-CH" dirty="0"/>
          </a:p>
          <a:p>
            <a:endParaRPr lang="de-CH" dirty="0"/>
          </a:p>
        </p:txBody>
      </p:sp>
      <p:pic>
        <p:nvPicPr>
          <p:cNvPr id="11268" name="Picture 4" descr="R:\USERS\tthiele\Literature\Talks\GroupMeeting20121016\CoulombPotential.pn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4355976" y="2060848"/>
            <a:ext cx="4608513" cy="3888432"/>
          </a:xfrm>
          <a:prstGeom prst="rect">
            <a:avLst/>
          </a:prstGeom>
          <a:noFill/>
        </p:spPr>
      </p:pic>
      <p:cxnSp>
        <p:nvCxnSpPr>
          <p:cNvPr id="8" name="Straight Connector 7"/>
          <p:cNvCxnSpPr/>
          <p:nvPr/>
        </p:nvCxnSpPr>
        <p:spPr>
          <a:xfrm>
            <a:off x="5014934" y="3540482"/>
            <a:ext cx="3744416" cy="0"/>
          </a:xfrm>
          <a:prstGeom prst="line">
            <a:avLst/>
          </a:prstGeom>
          <a:ln w="12700"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31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4507934"/>
              </p:ext>
            </p:extLst>
          </p:nvPr>
        </p:nvGraphicFramePr>
        <p:xfrm>
          <a:off x="5003800" y="3317642"/>
          <a:ext cx="72072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562" name="Equation" r:id="rId6" imgW="685800" imgH="393480" progId="Equation.3">
                  <p:embed/>
                </p:oleObj>
              </mc:Choice>
              <mc:Fallback>
                <p:oleObj name="Equation" r:id="rId6" imgW="68580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3317642"/>
                        <a:ext cx="720725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Rydberg Atom in an electric Field</a:t>
            </a:r>
            <a:endParaRPr lang="de-CH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598272" y="3540358"/>
            <a:ext cx="576064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1406649" y="3570599"/>
          <a:ext cx="2013223" cy="1319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563" name="Equation" r:id="rId8" imgW="1244520" imgH="812520" progId="Equation.3">
                  <p:embed/>
                </p:oleObj>
              </mc:Choice>
              <mc:Fallback>
                <p:oleObj name="Equation" r:id="rId8" imgW="1244520" imgH="8125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6649" y="3570599"/>
                        <a:ext cx="2013223" cy="13196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9" name="Group 38"/>
          <p:cNvGrpSpPr/>
          <p:nvPr/>
        </p:nvGrpSpPr>
        <p:grpSpPr>
          <a:xfrm>
            <a:off x="0" y="6093296"/>
            <a:ext cx="9144000" cy="764704"/>
            <a:chOff x="0" y="6093296"/>
            <a:chExt cx="9144000" cy="764704"/>
          </a:xfrm>
        </p:grpSpPr>
        <p:sp>
          <p:nvSpPr>
            <p:cNvPr id="40" name="Rectangle 39"/>
            <p:cNvSpPr/>
            <p:nvPr/>
          </p:nvSpPr>
          <p:spPr>
            <a:xfrm>
              <a:off x="6012160" y="6237312"/>
              <a:ext cx="1440160" cy="62068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graphicFrame>
          <p:nvGraphicFramePr>
            <p:cNvPr id="41" name="Object 7"/>
            <p:cNvGraphicFramePr>
              <a:graphicFrameLocks noChangeAspect="1"/>
            </p:cNvGraphicFramePr>
            <p:nvPr/>
          </p:nvGraphicFramePr>
          <p:xfrm>
            <a:off x="6084168" y="6253163"/>
            <a:ext cx="1346200" cy="4968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6564" name="Equation" r:id="rId10" imgW="622080" imgH="228600" progId="Equation.3">
                    <p:embed/>
                  </p:oleObj>
                </mc:Choice>
                <mc:Fallback>
                  <p:oleObj name="Equation" r:id="rId10" imgW="622080" imgH="228600" progId="Equation.3">
                    <p:embed/>
                    <p:pic>
                      <p:nvPicPr>
                        <p:cNvPr id="0" name="Picture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84168" y="6253163"/>
                          <a:ext cx="1346200" cy="4968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42" name="Group 81"/>
            <p:cNvGrpSpPr/>
            <p:nvPr/>
          </p:nvGrpSpPr>
          <p:grpSpPr>
            <a:xfrm>
              <a:off x="0" y="6093296"/>
              <a:ext cx="9144000" cy="764704"/>
              <a:chOff x="0" y="6093296"/>
              <a:chExt cx="9144000" cy="764704"/>
            </a:xfrm>
          </p:grpSpPr>
          <p:grpSp>
            <p:nvGrpSpPr>
              <p:cNvPr id="43" name="Group 10"/>
              <p:cNvGrpSpPr/>
              <p:nvPr/>
            </p:nvGrpSpPr>
            <p:grpSpPr>
              <a:xfrm>
                <a:off x="0" y="6093296"/>
                <a:ext cx="9144000" cy="764704"/>
                <a:chOff x="0" y="6093296"/>
                <a:chExt cx="9144000" cy="764704"/>
              </a:xfrm>
            </p:grpSpPr>
            <p:grpSp>
              <p:nvGrpSpPr>
                <p:cNvPr id="46" name="Group 85"/>
                <p:cNvGrpSpPr/>
                <p:nvPr/>
              </p:nvGrpSpPr>
              <p:grpSpPr>
                <a:xfrm>
                  <a:off x="0" y="6093296"/>
                  <a:ext cx="9144000" cy="764704"/>
                  <a:chOff x="0" y="6093296"/>
                  <a:chExt cx="9144000" cy="764704"/>
                </a:xfrm>
              </p:grpSpPr>
              <p:grpSp>
                <p:nvGrpSpPr>
                  <p:cNvPr id="49" name="Group 4"/>
                  <p:cNvGrpSpPr/>
                  <p:nvPr/>
                </p:nvGrpSpPr>
                <p:grpSpPr>
                  <a:xfrm>
                    <a:off x="0" y="6093296"/>
                    <a:ext cx="9144000" cy="764704"/>
                    <a:chOff x="0" y="6093296"/>
                    <a:chExt cx="9144000" cy="764704"/>
                  </a:xfrm>
                </p:grpSpPr>
                <p:grpSp>
                  <p:nvGrpSpPr>
                    <p:cNvPr id="52" name="Group 51"/>
                    <p:cNvGrpSpPr/>
                    <p:nvPr/>
                  </p:nvGrpSpPr>
                  <p:grpSpPr>
                    <a:xfrm>
                      <a:off x="0" y="6234965"/>
                      <a:ext cx="2915816" cy="623035"/>
                      <a:chOff x="0" y="6234965"/>
                      <a:chExt cx="2915816" cy="623035"/>
                    </a:xfrm>
                  </p:grpSpPr>
                  <p:graphicFrame>
                    <p:nvGraphicFramePr>
                      <p:cNvPr id="54" name="Object 4"/>
                      <p:cNvGraphicFramePr>
                        <a:graphicFrameLocks noChangeAspect="1"/>
                      </p:cNvGraphicFramePr>
                      <p:nvPr/>
                    </p:nvGraphicFramePr>
                    <p:xfrm>
                      <a:off x="1581150" y="6243638"/>
                      <a:ext cx="1295400" cy="573087"/>
                    </p:xfrm>
                    <a:graphic>
                      <a:graphicData uri="http://schemas.openxmlformats.org/presentationml/2006/ole">
                        <mc:AlternateContent xmlns:mc="http://schemas.openxmlformats.org/markup-compatibility/2006">
                          <mc:Choice xmlns:v="urn:schemas-microsoft-com:vml" Requires="v">
                            <p:oleObj spid="_x0000_s186565" name="Equation" r:id="rId12" imgW="977760" imgH="431640" progId="Equation.3">
                              <p:embed/>
                            </p:oleObj>
                          </mc:Choice>
                          <mc:Fallback>
                            <p:oleObj name="Equation" r:id="rId12" imgW="977760" imgH="431640" progId="Equation.3">
                              <p:embed/>
                              <p:pic>
                                <p:nvPicPr>
                                  <p:cNvPr id="0" name="Picture 13"/>
                                  <p:cNvPicPr>
                                    <a:picLocks noChangeAspect="1" noChangeArrowheads="1"/>
                                  </p:cNvPicPr>
                                  <p:nvPr/>
                                </p:nvPicPr>
                                <p:blipFill>
                                  <a:blip r:embed="rId13">
                                    <a:extLst>
                                      <a:ext uri="{28A0092B-C50C-407E-A947-70E740481C1C}">
                                        <a14:useLocalDpi xmlns:a14="http://schemas.microsoft.com/office/drawing/2010/main" val="0"/>
                                      </a:ext>
                                    </a:extLst>
                                  </a:blip>
                                  <a:srcRect/>
                                  <a:stretch>
                                    <a:fillRect/>
                                  </a:stretch>
                                </p:blipFill>
                                <p:spPr bwMode="auto">
                                  <a:xfrm>
                                    <a:off x="1581150" y="6243638"/>
                                    <a:ext cx="1295400" cy="573087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rgbClr val="FFFFFF"/>
                                        </a:solidFill>
                                      </a14:hiddenFill>
                                    </a:ext>
                                  </a:extLst>
                                </p:spPr>
                              </p:pic>
                            </p:oleObj>
                          </mc:Fallback>
                        </mc:AlternateContent>
                      </a:graphicData>
                    </a:graphic>
                  </p:graphicFrame>
                  <p:graphicFrame>
                    <p:nvGraphicFramePr>
                      <p:cNvPr id="55" name="Object 5"/>
                      <p:cNvGraphicFramePr>
                        <a:graphicFrameLocks noChangeAspect="1"/>
                      </p:cNvGraphicFramePr>
                      <p:nvPr/>
                    </p:nvGraphicFramePr>
                    <p:xfrm>
                      <a:off x="0" y="6234965"/>
                      <a:ext cx="1515888" cy="623035"/>
                    </p:xfrm>
                    <a:graphic>
                      <a:graphicData uri="http://schemas.openxmlformats.org/presentationml/2006/ole">
                        <mc:AlternateContent xmlns:mc="http://schemas.openxmlformats.org/markup-compatibility/2006">
                          <mc:Choice xmlns:v="urn:schemas-microsoft-com:vml" Requires="v">
                            <p:oleObj spid="_x0000_s186566" name="Equation" r:id="rId14" imgW="1054080" imgH="431640" progId="Equation.3">
                              <p:embed/>
                            </p:oleObj>
                          </mc:Choice>
                          <mc:Fallback>
                            <p:oleObj name="Equation" r:id="rId14" imgW="1054080" imgH="431640" progId="Equation.3">
                              <p:embed/>
                              <p:pic>
                                <p:nvPicPr>
                                  <p:cNvPr id="0" name="Picture 14"/>
                                  <p:cNvPicPr>
                                    <a:picLocks noChangeAspect="1" noChangeArrowheads="1"/>
                                  </p:cNvPicPr>
                                  <p:nvPr/>
                                </p:nvPicPr>
                                <p:blipFill>
                                  <a:blip r:embed="rId15">
                                    <a:extLst>
                                      <a:ext uri="{28A0092B-C50C-407E-A947-70E740481C1C}">
                                        <a14:useLocalDpi xmlns:a14="http://schemas.microsoft.com/office/drawing/2010/main" val="0"/>
                                      </a:ext>
                                    </a:extLst>
                                  </a:blip>
                                  <a:srcRect/>
                                  <a:stretch>
                                    <a:fillRect/>
                                  </a:stretch>
                                </p:blipFill>
                                <p:spPr bwMode="auto">
                                  <a:xfrm>
                                    <a:off x="0" y="6234965"/>
                                    <a:ext cx="1515888" cy="623035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rgbClr val="FFFFFF"/>
                                        </a:solidFill>
                                      </a14:hiddenFill>
                                    </a:ext>
                                  </a:extLst>
                                </p:spPr>
                              </p:pic>
                            </p:oleObj>
                          </mc:Fallback>
                        </mc:AlternateContent>
                      </a:graphicData>
                    </a:graphic>
                  </p:graphicFrame>
                  <p:sp>
                    <p:nvSpPr>
                      <p:cNvPr id="56" name="Rectangle 55"/>
                      <p:cNvSpPr/>
                      <p:nvPr/>
                    </p:nvSpPr>
                    <p:spPr>
                      <a:xfrm>
                        <a:off x="0" y="6237312"/>
                        <a:ext cx="1547664" cy="620688"/>
                      </a:xfrm>
                      <a:prstGeom prst="rect">
                        <a:avLst/>
                      </a:prstGeom>
                      <a:noFill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de-CH"/>
                      </a:p>
                    </p:txBody>
                  </p:sp>
                  <p:sp>
                    <p:nvSpPr>
                      <p:cNvPr id="57" name="Rectangle 56"/>
                      <p:cNvSpPr/>
                      <p:nvPr/>
                    </p:nvSpPr>
                    <p:spPr>
                      <a:xfrm>
                        <a:off x="1547664" y="6237312"/>
                        <a:ext cx="1368152" cy="620688"/>
                      </a:xfrm>
                      <a:prstGeom prst="rect">
                        <a:avLst/>
                      </a:prstGeom>
                      <a:noFill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de-CH"/>
                      </a:p>
                    </p:txBody>
                  </p:sp>
                </p:grpSp>
                <p:cxnSp>
                  <p:nvCxnSpPr>
                    <p:cNvPr id="53" name="Straight Connector 52"/>
                    <p:cNvCxnSpPr/>
                    <p:nvPr/>
                  </p:nvCxnSpPr>
                  <p:spPr>
                    <a:xfrm>
                      <a:off x="0" y="6093296"/>
                      <a:ext cx="9144000" cy="0"/>
                    </a:xfrm>
                    <a:prstGeom prst="line">
                      <a:avLst/>
                    </a:prstGeom>
                    <a:ln w="3810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aphicFrame>
                <p:nvGraphicFramePr>
                  <p:cNvPr id="50" name="Object 6"/>
                  <p:cNvGraphicFramePr>
                    <a:graphicFrameLocks noChangeAspect="1"/>
                  </p:cNvGraphicFramePr>
                  <p:nvPr/>
                </p:nvGraphicFramePr>
                <p:xfrm>
                  <a:off x="2938463" y="6257925"/>
                  <a:ext cx="1073150" cy="550863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186567" name="Equation" r:id="rId16" imgW="495000" imgH="253800" progId="Equation.3">
                          <p:embed/>
                        </p:oleObj>
                      </mc:Choice>
                      <mc:Fallback>
                        <p:oleObj name="Equation" r:id="rId16" imgW="495000" imgH="253800" progId="Equation.3">
                          <p:embed/>
                          <p:pic>
                            <p:nvPicPr>
                              <p:cNvPr id="0" name="Picture 15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17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2938463" y="6257925"/>
                                <a:ext cx="1073150" cy="550863"/>
                              </a:xfrm>
                              <a:prstGeom prst="rect">
                                <a:avLst/>
                              </a:prstGeom>
                              <a:noFill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sp>
                <p:nvSpPr>
                  <p:cNvPr id="51" name="Rectangle 50"/>
                  <p:cNvSpPr/>
                  <p:nvPr/>
                </p:nvSpPr>
                <p:spPr>
                  <a:xfrm>
                    <a:off x="2915816" y="6237312"/>
                    <a:ext cx="1152128" cy="620688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CH"/>
                  </a:p>
                </p:txBody>
              </p:sp>
            </p:grpSp>
            <p:graphicFrame>
              <p:nvGraphicFramePr>
                <p:cNvPr id="47" name="Object 7"/>
                <p:cNvGraphicFramePr>
                  <a:graphicFrameLocks noChangeAspect="1"/>
                </p:cNvGraphicFramePr>
                <p:nvPr/>
              </p:nvGraphicFramePr>
              <p:xfrm>
                <a:off x="4116473" y="6309320"/>
                <a:ext cx="714375" cy="385763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86568" name="Equation" r:id="rId18" imgW="330120" imgH="177480" progId="Equation.3">
                        <p:embed/>
                      </p:oleObj>
                    </mc:Choice>
                    <mc:Fallback>
                      <p:oleObj name="Equation" r:id="rId18" imgW="330120" imgH="177480" progId="Equation.3">
                        <p:embed/>
                        <p:pic>
                          <p:nvPicPr>
                            <p:cNvPr id="0" name="Picture 16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9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116473" y="6309320"/>
                              <a:ext cx="714375" cy="385763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48" name="Rectangle 47"/>
                <p:cNvSpPr/>
                <p:nvPr/>
              </p:nvSpPr>
              <p:spPr>
                <a:xfrm>
                  <a:off x="4067944" y="6235512"/>
                  <a:ext cx="792088" cy="620688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CH"/>
                </a:p>
              </p:txBody>
            </p:sp>
          </p:grpSp>
          <p:sp>
            <p:nvSpPr>
              <p:cNvPr id="44" name="Rectangle 43"/>
              <p:cNvSpPr/>
              <p:nvPr/>
            </p:nvSpPr>
            <p:spPr>
              <a:xfrm>
                <a:off x="4860032" y="6237312"/>
                <a:ext cx="1152128" cy="62068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graphicFrame>
            <p:nvGraphicFramePr>
              <p:cNvPr id="45" name="Object 7"/>
              <p:cNvGraphicFramePr>
                <a:graphicFrameLocks noChangeAspect="1"/>
              </p:cNvGraphicFramePr>
              <p:nvPr/>
            </p:nvGraphicFramePr>
            <p:xfrm>
              <a:off x="4932040" y="6309320"/>
              <a:ext cx="1046162" cy="4254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86569" name="Equation" r:id="rId20" imgW="469800" imgH="190440" progId="Equation.3">
                      <p:embed/>
                    </p:oleObj>
                  </mc:Choice>
                  <mc:Fallback>
                    <p:oleObj name="Equation" r:id="rId20" imgW="469800" imgH="190440" progId="Equation.3">
                      <p:embed/>
                      <p:pic>
                        <p:nvPicPr>
                          <p:cNvPr id="0" name="Picture 1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932040" y="6309320"/>
                            <a:ext cx="1046162" cy="42545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31" name="Rectangle 30"/>
          <p:cNvSpPr/>
          <p:nvPr/>
        </p:nvSpPr>
        <p:spPr>
          <a:xfrm>
            <a:off x="6033932" y="6129449"/>
            <a:ext cx="2137048" cy="7851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</p:cSld>
  <p:clrMapOvr>
    <a:masterClrMapping/>
  </p:clrMapOvr>
  <p:transition advTm="711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Box 65"/>
          <p:cNvSpPr txBox="1"/>
          <p:nvPr/>
        </p:nvSpPr>
        <p:spPr>
          <a:xfrm>
            <a:off x="3072408" y="5392678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dirty="0" smtClean="0">
                <a:solidFill>
                  <a:srgbClr val="0070C0"/>
                </a:solidFill>
              </a:rPr>
              <a:t>blue</a:t>
            </a:r>
            <a:endParaRPr lang="de-CH" sz="24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r>
              <a:rPr lang="de-CH" dirty="0" smtClean="0"/>
              <a:t>When do Rydberg atoms ionize?</a:t>
            </a:r>
          </a:p>
          <a:p>
            <a:pPr lvl="1"/>
            <a:r>
              <a:rPr lang="de-CH" dirty="0" smtClean="0"/>
              <a:t>No field applied</a:t>
            </a:r>
          </a:p>
          <a:p>
            <a:pPr lvl="1"/>
            <a:r>
              <a:rPr lang="de-CH" dirty="0" smtClean="0"/>
              <a:t>Electric Field applied</a:t>
            </a:r>
          </a:p>
          <a:p>
            <a:pPr lvl="1"/>
            <a:r>
              <a:rPr lang="de-CH" dirty="0" smtClean="0"/>
              <a:t>Quasi-Classical ioniz.:</a:t>
            </a:r>
          </a:p>
          <a:p>
            <a:pPr lvl="1"/>
            <a:endParaRPr lang="de-CH" dirty="0" smtClean="0"/>
          </a:p>
          <a:p>
            <a:pPr lvl="1"/>
            <a:endParaRPr lang="de-CH" dirty="0"/>
          </a:p>
          <a:p>
            <a:pPr lvl="2">
              <a:buNone/>
            </a:pPr>
            <a:endParaRPr lang="de-CH" dirty="0"/>
          </a:p>
          <a:p>
            <a:pPr lvl="2">
              <a:buNone/>
            </a:pPr>
            <a:endParaRPr lang="de-CH" dirty="0" smtClean="0"/>
          </a:p>
          <a:p>
            <a:pPr lvl="1"/>
            <a:endParaRPr lang="de-CH" dirty="0"/>
          </a:p>
          <a:p>
            <a:endParaRPr lang="de-CH" dirty="0"/>
          </a:p>
        </p:txBody>
      </p:sp>
      <p:graphicFrame>
        <p:nvGraphicFramePr>
          <p:cNvPr id="5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889159"/>
              </p:ext>
            </p:extLst>
          </p:nvPr>
        </p:nvGraphicFramePr>
        <p:xfrm>
          <a:off x="1061914" y="3882181"/>
          <a:ext cx="3065462" cy="206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027" name="Equation" r:id="rId4" imgW="1892160" imgH="1269720" progId="Equation.3">
                  <p:embed/>
                </p:oleObj>
              </mc:Choice>
              <mc:Fallback>
                <p:oleObj name="Equation" r:id="rId4" imgW="1892160" imgH="1269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1914" y="3882181"/>
                        <a:ext cx="3065462" cy="2063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" name="TextBox 60"/>
          <p:cNvSpPr txBox="1"/>
          <p:nvPr/>
        </p:nvSpPr>
        <p:spPr>
          <a:xfrm>
            <a:off x="3059832" y="4769896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dirty="0" smtClean="0">
                <a:solidFill>
                  <a:srgbClr val="FF0000"/>
                </a:solidFill>
              </a:rPr>
              <a:t>red</a:t>
            </a:r>
            <a:endParaRPr lang="de-CH" sz="2400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(Hydrogen) Atom in an electric Field</a:t>
            </a:r>
            <a:endParaRPr lang="de-CH" dirty="0"/>
          </a:p>
        </p:txBody>
      </p:sp>
      <p:grpSp>
        <p:nvGrpSpPr>
          <p:cNvPr id="23" name="Group 22"/>
          <p:cNvGrpSpPr/>
          <p:nvPr/>
        </p:nvGrpSpPr>
        <p:grpSpPr>
          <a:xfrm>
            <a:off x="0" y="6093296"/>
            <a:ext cx="9144000" cy="764704"/>
            <a:chOff x="0" y="6093296"/>
            <a:chExt cx="9144000" cy="764704"/>
          </a:xfrm>
        </p:grpSpPr>
        <p:sp>
          <p:nvSpPr>
            <p:cNvPr id="24" name="Rectangle 23"/>
            <p:cNvSpPr/>
            <p:nvPr/>
          </p:nvSpPr>
          <p:spPr>
            <a:xfrm>
              <a:off x="6012160" y="6237312"/>
              <a:ext cx="1440160" cy="62068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graphicFrame>
          <p:nvGraphicFramePr>
            <p:cNvPr id="25" name="Object 7"/>
            <p:cNvGraphicFramePr>
              <a:graphicFrameLocks noChangeAspect="1"/>
            </p:cNvGraphicFramePr>
            <p:nvPr/>
          </p:nvGraphicFramePr>
          <p:xfrm>
            <a:off x="6084168" y="6253163"/>
            <a:ext cx="1346200" cy="4968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3028" name="Equation" r:id="rId6" imgW="622080" imgH="228600" progId="Equation.3">
                    <p:embed/>
                  </p:oleObj>
                </mc:Choice>
                <mc:Fallback>
                  <p:oleObj name="Equation" r:id="rId6" imgW="622080" imgH="22860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84168" y="6253163"/>
                          <a:ext cx="1346200" cy="4968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6" name="Group 81"/>
            <p:cNvGrpSpPr/>
            <p:nvPr/>
          </p:nvGrpSpPr>
          <p:grpSpPr>
            <a:xfrm>
              <a:off x="0" y="6093296"/>
              <a:ext cx="9144000" cy="764704"/>
              <a:chOff x="0" y="6093296"/>
              <a:chExt cx="9144000" cy="764704"/>
            </a:xfrm>
          </p:grpSpPr>
          <p:grpSp>
            <p:nvGrpSpPr>
              <p:cNvPr id="28" name="Group 10"/>
              <p:cNvGrpSpPr/>
              <p:nvPr/>
            </p:nvGrpSpPr>
            <p:grpSpPr>
              <a:xfrm>
                <a:off x="0" y="6093296"/>
                <a:ext cx="9144000" cy="764704"/>
                <a:chOff x="0" y="6093296"/>
                <a:chExt cx="9144000" cy="764704"/>
              </a:xfrm>
            </p:grpSpPr>
            <p:grpSp>
              <p:nvGrpSpPr>
                <p:cNvPr id="33" name="Group 85"/>
                <p:cNvGrpSpPr/>
                <p:nvPr/>
              </p:nvGrpSpPr>
              <p:grpSpPr>
                <a:xfrm>
                  <a:off x="0" y="6093296"/>
                  <a:ext cx="9144000" cy="764704"/>
                  <a:chOff x="0" y="6093296"/>
                  <a:chExt cx="9144000" cy="764704"/>
                </a:xfrm>
              </p:grpSpPr>
              <p:grpSp>
                <p:nvGrpSpPr>
                  <p:cNvPr id="36" name="Group 4"/>
                  <p:cNvGrpSpPr/>
                  <p:nvPr/>
                </p:nvGrpSpPr>
                <p:grpSpPr>
                  <a:xfrm>
                    <a:off x="0" y="6093296"/>
                    <a:ext cx="9144000" cy="764704"/>
                    <a:chOff x="0" y="6093296"/>
                    <a:chExt cx="9144000" cy="764704"/>
                  </a:xfrm>
                </p:grpSpPr>
                <p:grpSp>
                  <p:nvGrpSpPr>
                    <p:cNvPr id="41" name="Group 40"/>
                    <p:cNvGrpSpPr/>
                    <p:nvPr/>
                  </p:nvGrpSpPr>
                  <p:grpSpPr>
                    <a:xfrm>
                      <a:off x="0" y="6234965"/>
                      <a:ext cx="2915816" cy="623035"/>
                      <a:chOff x="0" y="6234965"/>
                      <a:chExt cx="2915816" cy="623035"/>
                    </a:xfrm>
                  </p:grpSpPr>
                  <p:graphicFrame>
                    <p:nvGraphicFramePr>
                      <p:cNvPr id="43" name="Object 4"/>
                      <p:cNvGraphicFramePr>
                        <a:graphicFrameLocks noChangeAspect="1"/>
                      </p:cNvGraphicFramePr>
                      <p:nvPr/>
                    </p:nvGraphicFramePr>
                    <p:xfrm>
                      <a:off x="1581150" y="6243638"/>
                      <a:ext cx="1295400" cy="573087"/>
                    </p:xfrm>
                    <a:graphic>
                      <a:graphicData uri="http://schemas.openxmlformats.org/presentationml/2006/ole">
                        <mc:AlternateContent xmlns:mc="http://schemas.openxmlformats.org/markup-compatibility/2006">
                          <mc:Choice xmlns:v="urn:schemas-microsoft-com:vml" Requires="v">
                            <p:oleObj spid="_x0000_s163029" name="Equation" r:id="rId8" imgW="977760" imgH="431640" progId="Equation.3">
                              <p:embed/>
                            </p:oleObj>
                          </mc:Choice>
                          <mc:Fallback>
                            <p:oleObj name="Equation" r:id="rId8" imgW="977760" imgH="431640" progId="Equation.3">
                              <p:embed/>
                              <p:pic>
                                <p:nvPicPr>
                                  <p:cNvPr id="0" name="Picture 6"/>
                                  <p:cNvPicPr>
                                    <a:picLocks noChangeAspect="1" noChangeArrowheads="1"/>
                                  </p:cNvPicPr>
                                  <p:nvPr/>
                                </p:nvPicPr>
                                <p:blipFill>
                                  <a:blip r:embed="rId9">
                                    <a:extLst>
                                      <a:ext uri="{28A0092B-C50C-407E-A947-70E740481C1C}">
                                        <a14:useLocalDpi xmlns:a14="http://schemas.microsoft.com/office/drawing/2010/main" val="0"/>
                                      </a:ext>
                                    </a:extLst>
                                  </a:blip>
                                  <a:srcRect/>
                                  <a:stretch>
                                    <a:fillRect/>
                                  </a:stretch>
                                </p:blipFill>
                                <p:spPr bwMode="auto">
                                  <a:xfrm>
                                    <a:off x="1581150" y="6243638"/>
                                    <a:ext cx="1295400" cy="573087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rgbClr val="FFFFFF"/>
                                        </a:solidFill>
                                      </a14:hiddenFill>
                                    </a:ext>
                                  </a:extLst>
                                </p:spPr>
                              </p:pic>
                            </p:oleObj>
                          </mc:Fallback>
                        </mc:AlternateContent>
                      </a:graphicData>
                    </a:graphic>
                  </p:graphicFrame>
                  <p:graphicFrame>
                    <p:nvGraphicFramePr>
                      <p:cNvPr id="44" name="Object 5"/>
                      <p:cNvGraphicFramePr>
                        <a:graphicFrameLocks noChangeAspect="1"/>
                      </p:cNvGraphicFramePr>
                      <p:nvPr/>
                    </p:nvGraphicFramePr>
                    <p:xfrm>
                      <a:off x="0" y="6234965"/>
                      <a:ext cx="1515888" cy="623035"/>
                    </p:xfrm>
                    <a:graphic>
                      <a:graphicData uri="http://schemas.openxmlformats.org/presentationml/2006/ole">
                        <mc:AlternateContent xmlns:mc="http://schemas.openxmlformats.org/markup-compatibility/2006">
                          <mc:Choice xmlns:v="urn:schemas-microsoft-com:vml" Requires="v">
                            <p:oleObj spid="_x0000_s163030" name="Equation" r:id="rId10" imgW="1054080" imgH="431640" progId="Equation.3">
                              <p:embed/>
                            </p:oleObj>
                          </mc:Choice>
                          <mc:Fallback>
                            <p:oleObj name="Equation" r:id="rId10" imgW="1054080" imgH="431640" progId="Equation.3">
                              <p:embed/>
                              <p:pic>
                                <p:nvPicPr>
                                  <p:cNvPr id="0" name="Picture 7"/>
                                  <p:cNvPicPr>
                                    <a:picLocks noChangeAspect="1" noChangeArrowheads="1"/>
                                  </p:cNvPicPr>
                                  <p:nvPr/>
                                </p:nvPicPr>
                                <p:blipFill>
                                  <a:blip r:embed="rId11">
                                    <a:extLst>
                                      <a:ext uri="{28A0092B-C50C-407E-A947-70E740481C1C}">
                                        <a14:useLocalDpi xmlns:a14="http://schemas.microsoft.com/office/drawing/2010/main" val="0"/>
                                      </a:ext>
                                    </a:extLst>
                                  </a:blip>
                                  <a:srcRect/>
                                  <a:stretch>
                                    <a:fillRect/>
                                  </a:stretch>
                                </p:blipFill>
                                <p:spPr bwMode="auto">
                                  <a:xfrm>
                                    <a:off x="0" y="6234965"/>
                                    <a:ext cx="1515888" cy="623035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rgbClr val="FFFFFF"/>
                                        </a:solidFill>
                                      </a14:hiddenFill>
                                    </a:ext>
                                  </a:extLst>
                                </p:spPr>
                              </p:pic>
                            </p:oleObj>
                          </mc:Fallback>
                        </mc:AlternateContent>
                      </a:graphicData>
                    </a:graphic>
                  </p:graphicFrame>
                  <p:sp>
                    <p:nvSpPr>
                      <p:cNvPr id="45" name="Rectangle 44"/>
                      <p:cNvSpPr/>
                      <p:nvPr/>
                    </p:nvSpPr>
                    <p:spPr>
                      <a:xfrm>
                        <a:off x="0" y="6237312"/>
                        <a:ext cx="1547664" cy="620688"/>
                      </a:xfrm>
                      <a:prstGeom prst="rect">
                        <a:avLst/>
                      </a:prstGeom>
                      <a:noFill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de-CH"/>
                      </a:p>
                    </p:txBody>
                  </p:sp>
                  <p:sp>
                    <p:nvSpPr>
                      <p:cNvPr id="46" name="Rectangle 45"/>
                      <p:cNvSpPr/>
                      <p:nvPr/>
                    </p:nvSpPr>
                    <p:spPr>
                      <a:xfrm>
                        <a:off x="1547664" y="6237312"/>
                        <a:ext cx="1368152" cy="620688"/>
                      </a:xfrm>
                      <a:prstGeom prst="rect">
                        <a:avLst/>
                      </a:prstGeom>
                      <a:noFill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de-CH"/>
                      </a:p>
                    </p:txBody>
                  </p:sp>
                </p:grpSp>
                <p:cxnSp>
                  <p:nvCxnSpPr>
                    <p:cNvPr id="42" name="Straight Connector 41"/>
                    <p:cNvCxnSpPr/>
                    <p:nvPr/>
                  </p:nvCxnSpPr>
                  <p:spPr>
                    <a:xfrm>
                      <a:off x="0" y="6093296"/>
                      <a:ext cx="9144000" cy="0"/>
                    </a:xfrm>
                    <a:prstGeom prst="line">
                      <a:avLst/>
                    </a:prstGeom>
                    <a:ln w="3810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aphicFrame>
                <p:nvGraphicFramePr>
                  <p:cNvPr id="39" name="Object 6"/>
                  <p:cNvGraphicFramePr>
                    <a:graphicFrameLocks noChangeAspect="1"/>
                  </p:cNvGraphicFramePr>
                  <p:nvPr/>
                </p:nvGraphicFramePr>
                <p:xfrm>
                  <a:off x="2938463" y="6257925"/>
                  <a:ext cx="1073150" cy="550863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163031" name="Equation" r:id="rId12" imgW="495000" imgH="253800" progId="Equation.3">
                          <p:embed/>
                        </p:oleObj>
                      </mc:Choice>
                      <mc:Fallback>
                        <p:oleObj name="Equation" r:id="rId12" imgW="495000" imgH="253800" progId="Equation.3">
                          <p:embed/>
                          <p:pic>
                            <p:nvPicPr>
                              <p:cNvPr id="0" name="Picture 8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13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2938463" y="6257925"/>
                                <a:ext cx="1073150" cy="550863"/>
                              </a:xfrm>
                              <a:prstGeom prst="rect">
                                <a:avLst/>
                              </a:prstGeom>
                              <a:noFill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sp>
                <p:nvSpPr>
                  <p:cNvPr id="40" name="Rectangle 39"/>
                  <p:cNvSpPr/>
                  <p:nvPr/>
                </p:nvSpPr>
                <p:spPr>
                  <a:xfrm>
                    <a:off x="2915816" y="6237312"/>
                    <a:ext cx="1152128" cy="620688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CH"/>
                  </a:p>
                </p:txBody>
              </p:sp>
            </p:grpSp>
            <p:graphicFrame>
              <p:nvGraphicFramePr>
                <p:cNvPr id="34" name="Object 7"/>
                <p:cNvGraphicFramePr>
                  <a:graphicFrameLocks noChangeAspect="1"/>
                </p:cNvGraphicFramePr>
                <p:nvPr/>
              </p:nvGraphicFramePr>
              <p:xfrm>
                <a:off x="4116473" y="6309320"/>
                <a:ext cx="714375" cy="385763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63032" name="Equation" r:id="rId14" imgW="330120" imgH="177480" progId="Equation.3">
                        <p:embed/>
                      </p:oleObj>
                    </mc:Choice>
                    <mc:Fallback>
                      <p:oleObj name="Equation" r:id="rId14" imgW="330120" imgH="177480" progId="Equation.3">
                        <p:embed/>
                        <p:pic>
                          <p:nvPicPr>
                            <p:cNvPr id="0" name="Picture 9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5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116473" y="6309320"/>
                              <a:ext cx="714375" cy="385763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35" name="Rectangle 34"/>
                <p:cNvSpPr/>
                <p:nvPr/>
              </p:nvSpPr>
              <p:spPr>
                <a:xfrm>
                  <a:off x="4067944" y="6235512"/>
                  <a:ext cx="792088" cy="620688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CH"/>
                </a:p>
              </p:txBody>
            </p:sp>
          </p:grpSp>
          <p:sp>
            <p:nvSpPr>
              <p:cNvPr id="29" name="Rectangle 28"/>
              <p:cNvSpPr/>
              <p:nvPr/>
            </p:nvSpPr>
            <p:spPr>
              <a:xfrm>
                <a:off x="4860032" y="6237312"/>
                <a:ext cx="1152128" cy="62068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graphicFrame>
            <p:nvGraphicFramePr>
              <p:cNvPr id="31" name="Object 7"/>
              <p:cNvGraphicFramePr>
                <a:graphicFrameLocks noChangeAspect="1"/>
              </p:cNvGraphicFramePr>
              <p:nvPr/>
            </p:nvGraphicFramePr>
            <p:xfrm>
              <a:off x="4932040" y="6309320"/>
              <a:ext cx="1046162" cy="4254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63033" name="Equation" r:id="rId16" imgW="469800" imgH="190440" progId="Equation.3">
                      <p:embed/>
                    </p:oleObj>
                  </mc:Choice>
                  <mc:Fallback>
                    <p:oleObj name="Equation" r:id="rId16" imgW="469800" imgH="190440" progId="Equation.3">
                      <p:embed/>
                      <p:pic>
                        <p:nvPicPr>
                          <p:cNvPr id="0" name="Picture 1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932040" y="6309320"/>
                            <a:ext cx="1046162" cy="42545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pic>
        <p:nvPicPr>
          <p:cNvPr id="51" name="Picture 4" descr="R:\USERS\tthiele\Literature\Talks\GroupMeeting20121016\CoulombPotential.png"/>
          <p:cNvPicPr>
            <a:picLocks noChangeAspect="1" noChangeArrowheads="1"/>
          </p:cNvPicPr>
          <p:nvPr/>
        </p:nvPicPr>
        <p:blipFill>
          <a:blip r:embed="rId18" cstate="print"/>
          <a:stretch>
            <a:fillRect/>
          </a:stretch>
        </p:blipFill>
        <p:spPr bwMode="auto">
          <a:xfrm>
            <a:off x="4355976" y="2060848"/>
            <a:ext cx="4608513" cy="3888432"/>
          </a:xfrm>
          <a:prstGeom prst="rect">
            <a:avLst/>
          </a:prstGeom>
          <a:noFill/>
        </p:spPr>
      </p:pic>
      <p:cxnSp>
        <p:nvCxnSpPr>
          <p:cNvPr id="52" name="Straight Connector 51"/>
          <p:cNvCxnSpPr/>
          <p:nvPr/>
        </p:nvCxnSpPr>
        <p:spPr>
          <a:xfrm>
            <a:off x="5014934" y="3540482"/>
            <a:ext cx="3744416" cy="0"/>
          </a:xfrm>
          <a:prstGeom prst="line">
            <a:avLst/>
          </a:prstGeom>
          <a:ln w="12700"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7449922"/>
              </p:ext>
            </p:extLst>
          </p:nvPr>
        </p:nvGraphicFramePr>
        <p:xfrm>
          <a:off x="5003800" y="3317642"/>
          <a:ext cx="72072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034" name="Equation" r:id="rId19" imgW="685800" imgH="393480" progId="Equation.3">
                  <p:embed/>
                </p:oleObj>
              </mc:Choice>
              <mc:Fallback>
                <p:oleObj name="Equation" r:id="rId19" imgW="6858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3317642"/>
                        <a:ext cx="720725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4" name="Straight Connector 53"/>
          <p:cNvCxnSpPr/>
          <p:nvPr/>
        </p:nvCxnSpPr>
        <p:spPr>
          <a:xfrm>
            <a:off x="6598272" y="3540358"/>
            <a:ext cx="576064" cy="0"/>
          </a:xfrm>
          <a:prstGeom prst="line">
            <a:avLst/>
          </a:prstGeom>
          <a:ln w="25400">
            <a:solidFill>
              <a:schemeClr val="tx1">
                <a:alpha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6732240" y="3933056"/>
            <a:ext cx="360040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2324306" y="5297758"/>
            <a:ext cx="2137048" cy="6456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58" name="Rectangle 57"/>
          <p:cNvSpPr/>
          <p:nvPr/>
        </p:nvSpPr>
        <p:spPr>
          <a:xfrm>
            <a:off x="2317980" y="4744623"/>
            <a:ext cx="2137048" cy="6456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graphicFrame>
        <p:nvGraphicFramePr>
          <p:cNvPr id="59" name="Object 5"/>
          <p:cNvGraphicFramePr>
            <a:graphicFrameLocks noChangeAspect="1"/>
          </p:cNvGraphicFramePr>
          <p:nvPr/>
        </p:nvGraphicFramePr>
        <p:xfrm>
          <a:off x="5097066" y="3985400"/>
          <a:ext cx="627062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035" name="Equation" r:id="rId21" imgW="596880" imgH="393480" progId="Equation.3">
                  <p:embed/>
                </p:oleObj>
              </mc:Choice>
              <mc:Fallback>
                <p:oleObj name="Equation" r:id="rId21" imgW="5968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7066" y="3985400"/>
                        <a:ext cx="627062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0" name="Straight Connector 59"/>
          <p:cNvCxnSpPr/>
          <p:nvPr/>
        </p:nvCxnSpPr>
        <p:spPr>
          <a:xfrm>
            <a:off x="5004048" y="3933056"/>
            <a:ext cx="3786928" cy="0"/>
          </a:xfrm>
          <a:prstGeom prst="line">
            <a:avLst/>
          </a:prstGeom>
          <a:ln w="127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5004048" y="2958852"/>
            <a:ext cx="3786928" cy="0"/>
          </a:xfrm>
          <a:prstGeom prst="line">
            <a:avLst/>
          </a:prstGeom>
          <a:ln w="12700">
            <a:solidFill>
              <a:srgbClr val="00206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3" name="Object 5"/>
          <p:cNvGraphicFramePr>
            <a:graphicFrameLocks noChangeAspect="1"/>
          </p:cNvGraphicFramePr>
          <p:nvPr/>
        </p:nvGraphicFramePr>
        <p:xfrm>
          <a:off x="5013573" y="2915237"/>
          <a:ext cx="720080" cy="5216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036" name="Equation" r:id="rId23" imgW="444240" imgH="317160" progId="Equation.3">
                  <p:embed/>
                </p:oleObj>
              </mc:Choice>
              <mc:Fallback>
                <p:oleObj name="Equation" r:id="rId23" imgW="444240" imgH="317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3573" y="2915237"/>
                        <a:ext cx="720080" cy="5216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4" name="Straight Connector 63"/>
          <p:cNvCxnSpPr/>
          <p:nvPr/>
        </p:nvCxnSpPr>
        <p:spPr>
          <a:xfrm flipV="1">
            <a:off x="6238232" y="2958852"/>
            <a:ext cx="1286096" cy="3313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6598272" y="3540358"/>
            <a:ext cx="576064" cy="0"/>
          </a:xfrm>
          <a:prstGeom prst="line">
            <a:avLst/>
          </a:prstGeom>
          <a:ln w="25400">
            <a:solidFill>
              <a:schemeClr val="tx1">
                <a:alpha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6598272" y="3542859"/>
            <a:ext cx="576064" cy="0"/>
          </a:xfrm>
          <a:prstGeom prst="line">
            <a:avLst/>
          </a:prstGeom>
          <a:ln w="25400">
            <a:solidFill>
              <a:schemeClr val="tx1">
                <a:alpha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7034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7037E-6 L -0.00104 0.0574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2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7037E-6 L -0.00104 -0.08426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-42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Box 65"/>
          <p:cNvSpPr txBox="1"/>
          <p:nvPr/>
        </p:nvSpPr>
        <p:spPr>
          <a:xfrm>
            <a:off x="3072408" y="5392678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dirty="0" smtClean="0">
                <a:solidFill>
                  <a:srgbClr val="0070C0"/>
                </a:solidFill>
              </a:rPr>
              <a:t>blue</a:t>
            </a:r>
            <a:endParaRPr lang="de-CH" sz="24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r>
              <a:rPr lang="de-CH" dirty="0" smtClean="0"/>
              <a:t>When do Rydberg atoms ionize?</a:t>
            </a:r>
          </a:p>
          <a:p>
            <a:pPr lvl="1"/>
            <a:r>
              <a:rPr lang="de-CH" dirty="0" smtClean="0"/>
              <a:t>No field applied</a:t>
            </a:r>
          </a:p>
          <a:p>
            <a:pPr lvl="1"/>
            <a:r>
              <a:rPr lang="de-CH" dirty="0" smtClean="0"/>
              <a:t>Electric Field applied</a:t>
            </a:r>
          </a:p>
          <a:p>
            <a:pPr lvl="1"/>
            <a:r>
              <a:rPr lang="de-CH" dirty="0" smtClean="0"/>
              <a:t>Quasi-Classical ioniz.:</a:t>
            </a:r>
          </a:p>
          <a:p>
            <a:pPr lvl="1"/>
            <a:endParaRPr lang="de-CH" dirty="0" smtClean="0"/>
          </a:p>
          <a:p>
            <a:pPr lvl="1"/>
            <a:endParaRPr lang="de-CH" dirty="0"/>
          </a:p>
          <a:p>
            <a:pPr lvl="2">
              <a:buNone/>
            </a:pPr>
            <a:endParaRPr lang="de-CH" dirty="0"/>
          </a:p>
          <a:p>
            <a:pPr lvl="2">
              <a:buNone/>
            </a:pPr>
            <a:endParaRPr lang="de-CH" dirty="0" smtClean="0"/>
          </a:p>
          <a:p>
            <a:pPr lvl="1"/>
            <a:endParaRPr lang="de-CH" dirty="0"/>
          </a:p>
          <a:p>
            <a:endParaRPr lang="de-CH" dirty="0"/>
          </a:p>
        </p:txBody>
      </p:sp>
      <p:graphicFrame>
        <p:nvGraphicFramePr>
          <p:cNvPr id="56" name="Object 4"/>
          <p:cNvGraphicFramePr>
            <a:graphicFrameLocks noChangeAspect="1"/>
          </p:cNvGraphicFramePr>
          <p:nvPr/>
        </p:nvGraphicFramePr>
        <p:xfrm>
          <a:off x="1061914" y="3882181"/>
          <a:ext cx="3065462" cy="206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214" name="Equation" r:id="rId4" imgW="1892160" imgH="1269720" progId="Equation.3">
                  <p:embed/>
                </p:oleObj>
              </mc:Choice>
              <mc:Fallback>
                <p:oleObj name="Equation" r:id="rId4" imgW="1892160" imgH="1269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1914" y="3882181"/>
                        <a:ext cx="3065462" cy="2063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" name="TextBox 60"/>
          <p:cNvSpPr txBox="1"/>
          <p:nvPr/>
        </p:nvSpPr>
        <p:spPr>
          <a:xfrm>
            <a:off x="3059832" y="4769896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dirty="0" smtClean="0">
                <a:solidFill>
                  <a:srgbClr val="FF0000"/>
                </a:solidFill>
              </a:rPr>
              <a:t>red</a:t>
            </a:r>
            <a:endParaRPr lang="de-CH" sz="2400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(Hydrogen) Atom in an electric Field</a:t>
            </a:r>
            <a:endParaRPr lang="de-CH" dirty="0"/>
          </a:p>
        </p:txBody>
      </p:sp>
      <p:grpSp>
        <p:nvGrpSpPr>
          <p:cNvPr id="23" name="Group 22"/>
          <p:cNvGrpSpPr/>
          <p:nvPr/>
        </p:nvGrpSpPr>
        <p:grpSpPr>
          <a:xfrm>
            <a:off x="0" y="6093296"/>
            <a:ext cx="9144000" cy="764704"/>
            <a:chOff x="0" y="6093296"/>
            <a:chExt cx="9144000" cy="764704"/>
          </a:xfrm>
        </p:grpSpPr>
        <p:sp>
          <p:nvSpPr>
            <p:cNvPr id="24" name="Rectangle 23"/>
            <p:cNvSpPr/>
            <p:nvPr/>
          </p:nvSpPr>
          <p:spPr>
            <a:xfrm>
              <a:off x="6012160" y="6237312"/>
              <a:ext cx="1440160" cy="62068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graphicFrame>
          <p:nvGraphicFramePr>
            <p:cNvPr id="25" name="Object 7"/>
            <p:cNvGraphicFramePr>
              <a:graphicFrameLocks noChangeAspect="1"/>
            </p:cNvGraphicFramePr>
            <p:nvPr/>
          </p:nvGraphicFramePr>
          <p:xfrm>
            <a:off x="6084168" y="6253163"/>
            <a:ext cx="1346200" cy="4968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9215" name="Equation" r:id="rId6" imgW="622080" imgH="228600" progId="Equation.3">
                    <p:embed/>
                  </p:oleObj>
                </mc:Choice>
                <mc:Fallback>
                  <p:oleObj name="Equation" r:id="rId6" imgW="62208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84168" y="6253163"/>
                          <a:ext cx="1346200" cy="4968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6" name="Group 81"/>
            <p:cNvGrpSpPr/>
            <p:nvPr/>
          </p:nvGrpSpPr>
          <p:grpSpPr>
            <a:xfrm>
              <a:off x="0" y="6093296"/>
              <a:ext cx="9144000" cy="764704"/>
              <a:chOff x="0" y="6093296"/>
              <a:chExt cx="9144000" cy="764704"/>
            </a:xfrm>
          </p:grpSpPr>
          <p:grpSp>
            <p:nvGrpSpPr>
              <p:cNvPr id="28" name="Group 10"/>
              <p:cNvGrpSpPr/>
              <p:nvPr/>
            </p:nvGrpSpPr>
            <p:grpSpPr>
              <a:xfrm>
                <a:off x="0" y="6093296"/>
                <a:ext cx="9144000" cy="764704"/>
                <a:chOff x="0" y="6093296"/>
                <a:chExt cx="9144000" cy="764704"/>
              </a:xfrm>
            </p:grpSpPr>
            <p:grpSp>
              <p:nvGrpSpPr>
                <p:cNvPr id="33" name="Group 85"/>
                <p:cNvGrpSpPr/>
                <p:nvPr/>
              </p:nvGrpSpPr>
              <p:grpSpPr>
                <a:xfrm>
                  <a:off x="0" y="6093296"/>
                  <a:ext cx="9144000" cy="764704"/>
                  <a:chOff x="0" y="6093296"/>
                  <a:chExt cx="9144000" cy="764704"/>
                </a:xfrm>
              </p:grpSpPr>
              <p:grpSp>
                <p:nvGrpSpPr>
                  <p:cNvPr id="36" name="Group 4"/>
                  <p:cNvGrpSpPr/>
                  <p:nvPr/>
                </p:nvGrpSpPr>
                <p:grpSpPr>
                  <a:xfrm>
                    <a:off x="0" y="6093296"/>
                    <a:ext cx="9144000" cy="764704"/>
                    <a:chOff x="0" y="6093296"/>
                    <a:chExt cx="9144000" cy="764704"/>
                  </a:xfrm>
                </p:grpSpPr>
                <p:grpSp>
                  <p:nvGrpSpPr>
                    <p:cNvPr id="41" name="Group 40"/>
                    <p:cNvGrpSpPr/>
                    <p:nvPr/>
                  </p:nvGrpSpPr>
                  <p:grpSpPr>
                    <a:xfrm>
                      <a:off x="0" y="6234965"/>
                      <a:ext cx="2915816" cy="623035"/>
                      <a:chOff x="0" y="6234965"/>
                      <a:chExt cx="2915816" cy="623035"/>
                    </a:xfrm>
                  </p:grpSpPr>
                  <p:graphicFrame>
                    <p:nvGraphicFramePr>
                      <p:cNvPr id="43" name="Object 4"/>
                      <p:cNvGraphicFramePr>
                        <a:graphicFrameLocks noChangeAspect="1"/>
                      </p:cNvGraphicFramePr>
                      <p:nvPr/>
                    </p:nvGraphicFramePr>
                    <p:xfrm>
                      <a:off x="1581150" y="6243638"/>
                      <a:ext cx="1295400" cy="573087"/>
                    </p:xfrm>
                    <a:graphic>
                      <a:graphicData uri="http://schemas.openxmlformats.org/presentationml/2006/ole">
                        <mc:AlternateContent xmlns:mc="http://schemas.openxmlformats.org/markup-compatibility/2006">
                          <mc:Choice xmlns:v="urn:schemas-microsoft-com:vml" Requires="v">
                            <p:oleObj spid="_x0000_s259216" name="Equation" r:id="rId8" imgW="977760" imgH="431640" progId="Equation.3">
                              <p:embed/>
                            </p:oleObj>
                          </mc:Choice>
                          <mc:Fallback>
                            <p:oleObj name="Equation" r:id="rId8" imgW="977760" imgH="431640" progId="Equation.3">
                              <p:embed/>
                              <p:pic>
                                <p:nvPicPr>
                                  <p:cNvPr id="0" name=""/>
                                  <p:cNvPicPr>
                                    <a:picLocks noChangeAspect="1" noChangeArrowheads="1"/>
                                  </p:cNvPicPr>
                                  <p:nvPr/>
                                </p:nvPicPr>
                                <p:blipFill>
                                  <a:blip r:embed="rId9">
                                    <a:extLst>
                                      <a:ext uri="{28A0092B-C50C-407E-A947-70E740481C1C}">
                                        <a14:useLocalDpi xmlns:a14="http://schemas.microsoft.com/office/drawing/2010/main" val="0"/>
                                      </a:ext>
                                    </a:extLst>
                                  </a:blip>
                                  <a:srcRect/>
                                  <a:stretch>
                                    <a:fillRect/>
                                  </a:stretch>
                                </p:blipFill>
                                <p:spPr bwMode="auto">
                                  <a:xfrm>
                                    <a:off x="1581150" y="6243638"/>
                                    <a:ext cx="1295400" cy="573087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rgbClr val="FFFFFF"/>
                                        </a:solidFill>
                                      </a14:hiddenFill>
                                    </a:ext>
                                  </a:extLst>
                                </p:spPr>
                              </p:pic>
                            </p:oleObj>
                          </mc:Fallback>
                        </mc:AlternateContent>
                      </a:graphicData>
                    </a:graphic>
                  </p:graphicFrame>
                  <p:graphicFrame>
                    <p:nvGraphicFramePr>
                      <p:cNvPr id="44" name="Object 5"/>
                      <p:cNvGraphicFramePr>
                        <a:graphicFrameLocks noChangeAspect="1"/>
                      </p:cNvGraphicFramePr>
                      <p:nvPr/>
                    </p:nvGraphicFramePr>
                    <p:xfrm>
                      <a:off x="0" y="6234965"/>
                      <a:ext cx="1515888" cy="623035"/>
                    </p:xfrm>
                    <a:graphic>
                      <a:graphicData uri="http://schemas.openxmlformats.org/presentationml/2006/ole">
                        <mc:AlternateContent xmlns:mc="http://schemas.openxmlformats.org/markup-compatibility/2006">
                          <mc:Choice xmlns:v="urn:schemas-microsoft-com:vml" Requires="v">
                            <p:oleObj spid="_x0000_s259217" name="Equation" r:id="rId10" imgW="1054080" imgH="431640" progId="Equation.3">
                              <p:embed/>
                            </p:oleObj>
                          </mc:Choice>
                          <mc:Fallback>
                            <p:oleObj name="Equation" r:id="rId10" imgW="1054080" imgH="431640" progId="Equation.3">
                              <p:embed/>
                              <p:pic>
                                <p:nvPicPr>
                                  <p:cNvPr id="0" name=""/>
                                  <p:cNvPicPr>
                                    <a:picLocks noChangeAspect="1" noChangeArrowheads="1"/>
                                  </p:cNvPicPr>
                                  <p:nvPr/>
                                </p:nvPicPr>
                                <p:blipFill>
                                  <a:blip r:embed="rId11">
                                    <a:extLst>
                                      <a:ext uri="{28A0092B-C50C-407E-A947-70E740481C1C}">
                                        <a14:useLocalDpi xmlns:a14="http://schemas.microsoft.com/office/drawing/2010/main" val="0"/>
                                      </a:ext>
                                    </a:extLst>
                                  </a:blip>
                                  <a:srcRect/>
                                  <a:stretch>
                                    <a:fillRect/>
                                  </a:stretch>
                                </p:blipFill>
                                <p:spPr bwMode="auto">
                                  <a:xfrm>
                                    <a:off x="0" y="6234965"/>
                                    <a:ext cx="1515888" cy="623035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rgbClr val="FFFFFF"/>
                                        </a:solidFill>
                                      </a14:hiddenFill>
                                    </a:ext>
                                  </a:extLst>
                                </p:spPr>
                              </p:pic>
                            </p:oleObj>
                          </mc:Fallback>
                        </mc:AlternateContent>
                      </a:graphicData>
                    </a:graphic>
                  </p:graphicFrame>
                  <p:sp>
                    <p:nvSpPr>
                      <p:cNvPr id="45" name="Rectangle 44"/>
                      <p:cNvSpPr/>
                      <p:nvPr/>
                    </p:nvSpPr>
                    <p:spPr>
                      <a:xfrm>
                        <a:off x="0" y="6237312"/>
                        <a:ext cx="1547664" cy="620688"/>
                      </a:xfrm>
                      <a:prstGeom prst="rect">
                        <a:avLst/>
                      </a:prstGeom>
                      <a:noFill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de-CH"/>
                      </a:p>
                    </p:txBody>
                  </p:sp>
                  <p:sp>
                    <p:nvSpPr>
                      <p:cNvPr id="46" name="Rectangle 45"/>
                      <p:cNvSpPr/>
                      <p:nvPr/>
                    </p:nvSpPr>
                    <p:spPr>
                      <a:xfrm>
                        <a:off x="1547664" y="6237312"/>
                        <a:ext cx="1368152" cy="620688"/>
                      </a:xfrm>
                      <a:prstGeom prst="rect">
                        <a:avLst/>
                      </a:prstGeom>
                      <a:noFill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de-CH"/>
                      </a:p>
                    </p:txBody>
                  </p:sp>
                </p:grpSp>
                <p:cxnSp>
                  <p:nvCxnSpPr>
                    <p:cNvPr id="42" name="Straight Connector 41"/>
                    <p:cNvCxnSpPr/>
                    <p:nvPr/>
                  </p:nvCxnSpPr>
                  <p:spPr>
                    <a:xfrm>
                      <a:off x="0" y="6093296"/>
                      <a:ext cx="9144000" cy="0"/>
                    </a:xfrm>
                    <a:prstGeom prst="line">
                      <a:avLst/>
                    </a:prstGeom>
                    <a:ln w="3810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aphicFrame>
                <p:nvGraphicFramePr>
                  <p:cNvPr id="39" name="Object 6"/>
                  <p:cNvGraphicFramePr>
                    <a:graphicFrameLocks noChangeAspect="1"/>
                  </p:cNvGraphicFramePr>
                  <p:nvPr/>
                </p:nvGraphicFramePr>
                <p:xfrm>
                  <a:off x="2938463" y="6257925"/>
                  <a:ext cx="1073150" cy="550863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259218" name="Equation" r:id="rId12" imgW="495000" imgH="253800" progId="Equation.3">
                          <p:embed/>
                        </p:oleObj>
                      </mc:Choice>
                      <mc:Fallback>
                        <p:oleObj name="Equation" r:id="rId12" imgW="495000" imgH="253800" progId="Equation.3">
                          <p:embed/>
                          <p:pic>
                            <p:nvPicPr>
                              <p:cNvPr id="0" name="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13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2938463" y="6257925"/>
                                <a:ext cx="1073150" cy="550863"/>
                              </a:xfrm>
                              <a:prstGeom prst="rect">
                                <a:avLst/>
                              </a:prstGeom>
                              <a:noFill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sp>
                <p:nvSpPr>
                  <p:cNvPr id="40" name="Rectangle 39"/>
                  <p:cNvSpPr/>
                  <p:nvPr/>
                </p:nvSpPr>
                <p:spPr>
                  <a:xfrm>
                    <a:off x="2915816" y="6237312"/>
                    <a:ext cx="1152128" cy="620688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CH"/>
                  </a:p>
                </p:txBody>
              </p:sp>
            </p:grpSp>
            <p:graphicFrame>
              <p:nvGraphicFramePr>
                <p:cNvPr id="34" name="Object 7"/>
                <p:cNvGraphicFramePr>
                  <a:graphicFrameLocks noChangeAspect="1"/>
                </p:cNvGraphicFramePr>
                <p:nvPr/>
              </p:nvGraphicFramePr>
              <p:xfrm>
                <a:off x="4116473" y="6309320"/>
                <a:ext cx="714375" cy="385763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59219" name="Equation" r:id="rId14" imgW="330120" imgH="177480" progId="Equation.3">
                        <p:embed/>
                      </p:oleObj>
                    </mc:Choice>
                    <mc:Fallback>
                      <p:oleObj name="Equation" r:id="rId14" imgW="330120" imgH="17748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5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116473" y="6309320"/>
                              <a:ext cx="714375" cy="385763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35" name="Rectangle 34"/>
                <p:cNvSpPr/>
                <p:nvPr/>
              </p:nvSpPr>
              <p:spPr>
                <a:xfrm>
                  <a:off x="4067944" y="6235512"/>
                  <a:ext cx="792088" cy="620688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CH"/>
                </a:p>
              </p:txBody>
            </p:sp>
          </p:grpSp>
          <p:sp>
            <p:nvSpPr>
              <p:cNvPr id="29" name="Rectangle 28"/>
              <p:cNvSpPr/>
              <p:nvPr/>
            </p:nvSpPr>
            <p:spPr>
              <a:xfrm>
                <a:off x="4860032" y="6237312"/>
                <a:ext cx="1152128" cy="62068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graphicFrame>
            <p:nvGraphicFramePr>
              <p:cNvPr id="31" name="Object 7"/>
              <p:cNvGraphicFramePr>
                <a:graphicFrameLocks noChangeAspect="1"/>
              </p:cNvGraphicFramePr>
              <p:nvPr/>
            </p:nvGraphicFramePr>
            <p:xfrm>
              <a:off x="4932040" y="6309320"/>
              <a:ext cx="1046162" cy="4254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59220" name="Equation" r:id="rId16" imgW="469800" imgH="190440" progId="Equation.3">
                      <p:embed/>
                    </p:oleObj>
                  </mc:Choice>
                  <mc:Fallback>
                    <p:oleObj name="Equation" r:id="rId16" imgW="469800" imgH="1904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932040" y="6309320"/>
                            <a:ext cx="1046162" cy="42545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pic>
        <p:nvPicPr>
          <p:cNvPr id="51" name="Picture 4" descr="R:\USERS\tthiele\Literature\Talks\GroupMeeting20121016\CoulombPotential.png"/>
          <p:cNvPicPr>
            <a:picLocks noChangeAspect="1" noChangeArrowheads="1"/>
          </p:cNvPicPr>
          <p:nvPr/>
        </p:nvPicPr>
        <p:blipFill>
          <a:blip r:embed="rId18" cstate="print"/>
          <a:stretch>
            <a:fillRect/>
          </a:stretch>
        </p:blipFill>
        <p:spPr bwMode="auto">
          <a:xfrm>
            <a:off x="4355976" y="2060848"/>
            <a:ext cx="4608513" cy="3888432"/>
          </a:xfrm>
          <a:prstGeom prst="rect">
            <a:avLst/>
          </a:prstGeom>
          <a:noFill/>
        </p:spPr>
      </p:pic>
      <p:cxnSp>
        <p:nvCxnSpPr>
          <p:cNvPr id="52" name="Straight Connector 51"/>
          <p:cNvCxnSpPr/>
          <p:nvPr/>
        </p:nvCxnSpPr>
        <p:spPr>
          <a:xfrm>
            <a:off x="5014934" y="3540482"/>
            <a:ext cx="3744416" cy="0"/>
          </a:xfrm>
          <a:prstGeom prst="line">
            <a:avLst/>
          </a:prstGeom>
          <a:ln w="12700"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3" name="Object 5"/>
          <p:cNvGraphicFramePr>
            <a:graphicFrameLocks noChangeAspect="1"/>
          </p:cNvGraphicFramePr>
          <p:nvPr/>
        </p:nvGraphicFramePr>
        <p:xfrm>
          <a:off x="5003800" y="3317642"/>
          <a:ext cx="72072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221" name="Equation" r:id="rId19" imgW="685800" imgH="393480" progId="Equation.3">
                  <p:embed/>
                </p:oleObj>
              </mc:Choice>
              <mc:Fallback>
                <p:oleObj name="Equation" r:id="rId19" imgW="6858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3317642"/>
                        <a:ext cx="720725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4" name="Straight Connector 53"/>
          <p:cNvCxnSpPr/>
          <p:nvPr/>
        </p:nvCxnSpPr>
        <p:spPr>
          <a:xfrm>
            <a:off x="6598272" y="3540358"/>
            <a:ext cx="576064" cy="0"/>
          </a:xfrm>
          <a:prstGeom prst="line">
            <a:avLst/>
          </a:prstGeom>
          <a:ln w="25400">
            <a:solidFill>
              <a:schemeClr val="tx1">
                <a:alpha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6732240" y="3933056"/>
            <a:ext cx="360040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9" name="Object 5"/>
          <p:cNvGraphicFramePr>
            <a:graphicFrameLocks noChangeAspect="1"/>
          </p:cNvGraphicFramePr>
          <p:nvPr/>
        </p:nvGraphicFramePr>
        <p:xfrm>
          <a:off x="5097066" y="3985400"/>
          <a:ext cx="627062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222" name="Equation" r:id="rId21" imgW="596880" imgH="393480" progId="Equation.3">
                  <p:embed/>
                </p:oleObj>
              </mc:Choice>
              <mc:Fallback>
                <p:oleObj name="Equation" r:id="rId21" imgW="5968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7066" y="3985400"/>
                        <a:ext cx="627062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0" name="Straight Connector 59"/>
          <p:cNvCxnSpPr/>
          <p:nvPr/>
        </p:nvCxnSpPr>
        <p:spPr>
          <a:xfrm>
            <a:off x="5004048" y="3933056"/>
            <a:ext cx="3786928" cy="0"/>
          </a:xfrm>
          <a:prstGeom prst="line">
            <a:avLst/>
          </a:prstGeom>
          <a:ln w="127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5004048" y="2958852"/>
            <a:ext cx="3786928" cy="0"/>
          </a:xfrm>
          <a:prstGeom prst="line">
            <a:avLst/>
          </a:prstGeom>
          <a:ln w="12700">
            <a:solidFill>
              <a:srgbClr val="00206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4224219"/>
              </p:ext>
            </p:extLst>
          </p:nvPr>
        </p:nvGraphicFramePr>
        <p:xfrm>
          <a:off x="5013573" y="2907308"/>
          <a:ext cx="720080" cy="5216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223" name="Equation" r:id="rId23" imgW="444240" imgH="317160" progId="Equation.3">
                  <p:embed/>
                </p:oleObj>
              </mc:Choice>
              <mc:Fallback>
                <p:oleObj name="Equation" r:id="rId23" imgW="444240" imgH="317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3573" y="2907308"/>
                        <a:ext cx="720080" cy="5216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4" name="Straight Connector 63"/>
          <p:cNvCxnSpPr/>
          <p:nvPr/>
        </p:nvCxnSpPr>
        <p:spPr>
          <a:xfrm flipV="1">
            <a:off x="6238232" y="2958852"/>
            <a:ext cx="1286096" cy="3313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6598272" y="3540358"/>
            <a:ext cx="576064" cy="0"/>
          </a:xfrm>
          <a:prstGeom prst="line">
            <a:avLst/>
          </a:prstGeom>
          <a:ln w="25400">
            <a:solidFill>
              <a:schemeClr val="tx1">
                <a:alpha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5711729"/>
      </p:ext>
    </p:extLst>
  </p:cSld>
  <p:clrMapOvr>
    <a:masterClrMapping/>
  </p:clrMapOvr>
  <p:transition advTm="70341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CH" dirty="0" smtClean="0"/>
              <a:t>(Hydrogen) Atom in an electric Field</a:t>
            </a:r>
            <a:endParaRPr lang="de-CH" dirty="0"/>
          </a:p>
        </p:txBody>
      </p:sp>
      <p:pic>
        <p:nvPicPr>
          <p:cNvPr id="15372" name="Picture 12" descr="R:\USERS\tthiele\Literature\Talks\GroupMeeting20121016\Hstarkbig.png"/>
          <p:cNvPicPr>
            <a:picLocks noChangeAspect="1" noChangeArrowheads="1"/>
          </p:cNvPicPr>
          <p:nvPr/>
        </p:nvPicPr>
        <p:blipFill rotWithShape="1">
          <a:blip r:embed="rId3" cstate="print"/>
          <a:srcRect t="21733"/>
          <a:stretch/>
        </p:blipFill>
        <p:spPr bwMode="auto">
          <a:xfrm>
            <a:off x="-33401" y="1628800"/>
            <a:ext cx="9180512" cy="4488954"/>
          </a:xfrm>
          <a:prstGeom prst="rect">
            <a:avLst/>
          </a:prstGeom>
          <a:noFill/>
        </p:spPr>
      </p:pic>
      <p:sp>
        <p:nvSpPr>
          <p:cNvPr id="37" name="TextBox 36"/>
          <p:cNvSpPr txBox="1"/>
          <p:nvPr/>
        </p:nvSpPr>
        <p:spPr>
          <a:xfrm>
            <a:off x="4863143" y="3573016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dirty="0" smtClean="0">
                <a:solidFill>
                  <a:schemeClr val="bg1"/>
                </a:solidFill>
              </a:rPr>
              <a:t>classic</a:t>
            </a:r>
            <a:endParaRPr lang="de-CH" sz="2400" dirty="0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231295" y="3068960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dirty="0" smtClean="0">
                <a:solidFill>
                  <a:schemeClr val="bg1"/>
                </a:solidFill>
              </a:rPr>
              <a:t>Red states</a:t>
            </a:r>
            <a:endParaRPr lang="de-CH" sz="2400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231295" y="2204864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dirty="0" smtClean="0">
                <a:solidFill>
                  <a:schemeClr val="bg1"/>
                </a:solidFill>
              </a:rPr>
              <a:t>Blue states</a:t>
            </a:r>
            <a:endParaRPr lang="de-CH" sz="2400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982823" y="4005064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dirty="0" smtClean="0">
                <a:solidFill>
                  <a:schemeClr val="bg1"/>
                </a:solidFill>
              </a:rPr>
              <a:t>Inglis-Teller</a:t>
            </a:r>
            <a:endParaRPr lang="de-CH" sz="2400" dirty="0">
              <a:solidFill>
                <a:schemeClr val="bg1"/>
              </a:solidFill>
            </a:endParaRPr>
          </a:p>
        </p:txBody>
      </p:sp>
      <p:cxnSp>
        <p:nvCxnSpPr>
          <p:cNvPr id="42" name="Straight Arrow Connector 41"/>
          <p:cNvCxnSpPr>
            <a:stCxn id="39" idx="1"/>
          </p:cNvCxnSpPr>
          <p:nvPr/>
        </p:nvCxnSpPr>
        <p:spPr>
          <a:xfrm flipH="1">
            <a:off x="5439207" y="2435697"/>
            <a:ext cx="792088" cy="129207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8" idx="1"/>
          </p:cNvCxnSpPr>
          <p:nvPr/>
        </p:nvCxnSpPr>
        <p:spPr>
          <a:xfrm flipH="1">
            <a:off x="5223183" y="3299793"/>
            <a:ext cx="1008112" cy="42390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37" idx="1"/>
          </p:cNvCxnSpPr>
          <p:nvPr/>
        </p:nvCxnSpPr>
        <p:spPr>
          <a:xfrm flipH="1" flipV="1">
            <a:off x="3999047" y="3687414"/>
            <a:ext cx="864096" cy="116435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40" idx="1"/>
          </p:cNvCxnSpPr>
          <p:nvPr/>
        </p:nvCxnSpPr>
        <p:spPr>
          <a:xfrm flipH="1" flipV="1">
            <a:off x="1478767" y="3789041"/>
            <a:ext cx="504056" cy="446856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56223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Lifetime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6077272"/>
          </a:xfrm>
        </p:spPr>
        <p:txBody>
          <a:bodyPr>
            <a:normAutofit/>
          </a:bodyPr>
          <a:lstStyle/>
          <a:p>
            <a:r>
              <a:rPr lang="de-CH" dirty="0" smtClean="0"/>
              <a:t>From Fermis golden rule</a:t>
            </a:r>
          </a:p>
          <a:p>
            <a:pPr lvl="1"/>
            <a:r>
              <a:rPr lang="de-CH" dirty="0" smtClean="0"/>
              <a:t>Einstein A coefficient  for two states</a:t>
            </a:r>
          </a:p>
          <a:p>
            <a:pPr lvl="1"/>
            <a:endParaRPr lang="de-CH" dirty="0" smtClean="0"/>
          </a:p>
          <a:p>
            <a:pPr lvl="1"/>
            <a:endParaRPr lang="de-CH" dirty="0" smtClean="0"/>
          </a:p>
          <a:p>
            <a:pPr lvl="1"/>
            <a:endParaRPr lang="de-CH" dirty="0" smtClean="0"/>
          </a:p>
          <a:p>
            <a:pPr lvl="1"/>
            <a:r>
              <a:rPr lang="de-CH" dirty="0" smtClean="0"/>
              <a:t>Lifetime</a:t>
            </a:r>
          </a:p>
          <a:p>
            <a:pPr lvl="1">
              <a:buNone/>
            </a:pPr>
            <a:endParaRPr lang="de-CH" dirty="0" smtClean="0"/>
          </a:p>
          <a:p>
            <a:pPr lvl="1">
              <a:buNone/>
            </a:pPr>
            <a:r>
              <a:rPr lang="de-CH" dirty="0" smtClean="0"/>
              <a:t>  </a:t>
            </a:r>
          </a:p>
        </p:txBody>
      </p:sp>
      <p:graphicFrame>
        <p:nvGraphicFramePr>
          <p:cNvPr id="3073" name="Object 1"/>
          <p:cNvGraphicFramePr>
            <a:graphicFrameLocks noChangeAspect="1"/>
          </p:cNvGraphicFramePr>
          <p:nvPr/>
        </p:nvGraphicFramePr>
        <p:xfrm>
          <a:off x="1291183" y="2443559"/>
          <a:ext cx="5153025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631" name="Equation" r:id="rId4" imgW="2501640" imgH="431640" progId="Equation.3">
                  <p:embed/>
                </p:oleObj>
              </mc:Choice>
              <mc:Fallback>
                <p:oleObj name="Equation" r:id="rId4" imgW="250164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1183" y="2443559"/>
                        <a:ext cx="5153025" cy="893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6473116" y="1927106"/>
          <a:ext cx="1699284" cy="5040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632" name="Equation" r:id="rId6" imgW="685800" imgH="203040" progId="Equation.3">
                  <p:embed/>
                </p:oleObj>
              </mc:Choice>
              <mc:Fallback>
                <p:oleObj name="Equation" r:id="rId6" imgW="68580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3116" y="1927106"/>
                        <a:ext cx="1699284" cy="5040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22" name="Object 6"/>
          <p:cNvGraphicFramePr>
            <a:graphicFrameLocks noChangeAspect="1"/>
          </p:cNvGraphicFramePr>
          <p:nvPr/>
        </p:nvGraphicFramePr>
        <p:xfrm>
          <a:off x="2572082" y="3660274"/>
          <a:ext cx="2616200" cy="107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633" name="Equation" r:id="rId8" imgW="1269720" imgH="520560" progId="Equation.3">
                  <p:embed/>
                </p:oleObj>
              </mc:Choice>
              <mc:Fallback>
                <p:oleObj name="Equation" r:id="rId8" imgW="1269720" imgH="5205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2082" y="3660274"/>
                        <a:ext cx="2616200" cy="1077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19"/>
          <p:cNvGrpSpPr/>
          <p:nvPr/>
        </p:nvGrpSpPr>
        <p:grpSpPr>
          <a:xfrm>
            <a:off x="0" y="6093296"/>
            <a:ext cx="9144000" cy="764704"/>
            <a:chOff x="0" y="6093296"/>
            <a:chExt cx="9144000" cy="764704"/>
          </a:xfrm>
        </p:grpSpPr>
        <p:sp>
          <p:nvSpPr>
            <p:cNvPr id="21" name="Rectangle 20"/>
            <p:cNvSpPr/>
            <p:nvPr/>
          </p:nvSpPr>
          <p:spPr>
            <a:xfrm>
              <a:off x="6012160" y="6237312"/>
              <a:ext cx="1440160" cy="62068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graphicFrame>
          <p:nvGraphicFramePr>
            <p:cNvPr id="22" name="Object 7"/>
            <p:cNvGraphicFramePr>
              <a:graphicFrameLocks noChangeAspect="1"/>
            </p:cNvGraphicFramePr>
            <p:nvPr/>
          </p:nvGraphicFramePr>
          <p:xfrm>
            <a:off x="6084168" y="6253163"/>
            <a:ext cx="1346200" cy="4968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9634" name="Equation" r:id="rId10" imgW="622080" imgH="228600" progId="Equation.3">
                    <p:embed/>
                  </p:oleObj>
                </mc:Choice>
                <mc:Fallback>
                  <p:oleObj name="Equation" r:id="rId10" imgW="622080" imgH="22860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84168" y="6253163"/>
                          <a:ext cx="1346200" cy="4968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5" name="Group 81"/>
            <p:cNvGrpSpPr/>
            <p:nvPr/>
          </p:nvGrpSpPr>
          <p:grpSpPr>
            <a:xfrm>
              <a:off x="0" y="6093296"/>
              <a:ext cx="9144000" cy="764704"/>
              <a:chOff x="0" y="6093296"/>
              <a:chExt cx="9144000" cy="764704"/>
            </a:xfrm>
          </p:grpSpPr>
          <p:grpSp>
            <p:nvGrpSpPr>
              <p:cNvPr id="6" name="Group 10"/>
              <p:cNvGrpSpPr/>
              <p:nvPr/>
            </p:nvGrpSpPr>
            <p:grpSpPr>
              <a:xfrm>
                <a:off x="0" y="6093296"/>
                <a:ext cx="9144000" cy="764704"/>
                <a:chOff x="0" y="6093296"/>
                <a:chExt cx="9144000" cy="764704"/>
              </a:xfrm>
            </p:grpSpPr>
            <p:grpSp>
              <p:nvGrpSpPr>
                <p:cNvPr id="7" name="Group 85"/>
                <p:cNvGrpSpPr/>
                <p:nvPr/>
              </p:nvGrpSpPr>
              <p:grpSpPr>
                <a:xfrm>
                  <a:off x="0" y="6093296"/>
                  <a:ext cx="9144000" cy="764704"/>
                  <a:chOff x="0" y="6093296"/>
                  <a:chExt cx="9144000" cy="764704"/>
                </a:xfrm>
              </p:grpSpPr>
              <p:grpSp>
                <p:nvGrpSpPr>
                  <p:cNvPr id="8" name="Group 4"/>
                  <p:cNvGrpSpPr/>
                  <p:nvPr/>
                </p:nvGrpSpPr>
                <p:grpSpPr>
                  <a:xfrm>
                    <a:off x="0" y="6093296"/>
                    <a:ext cx="9144000" cy="764704"/>
                    <a:chOff x="0" y="6093296"/>
                    <a:chExt cx="9144000" cy="764704"/>
                  </a:xfrm>
                </p:grpSpPr>
                <p:grpSp>
                  <p:nvGrpSpPr>
                    <p:cNvPr id="9" name="Group 32"/>
                    <p:cNvGrpSpPr/>
                    <p:nvPr/>
                  </p:nvGrpSpPr>
                  <p:grpSpPr>
                    <a:xfrm>
                      <a:off x="0" y="6234965"/>
                      <a:ext cx="2915816" cy="623035"/>
                      <a:chOff x="0" y="6234965"/>
                      <a:chExt cx="2915816" cy="623035"/>
                    </a:xfrm>
                  </p:grpSpPr>
                  <p:graphicFrame>
                    <p:nvGraphicFramePr>
                      <p:cNvPr id="35" name="Object 4"/>
                      <p:cNvGraphicFramePr>
                        <a:graphicFrameLocks noChangeAspect="1"/>
                      </p:cNvGraphicFramePr>
                      <p:nvPr/>
                    </p:nvGraphicFramePr>
                    <p:xfrm>
                      <a:off x="1581150" y="6243638"/>
                      <a:ext cx="1295400" cy="573087"/>
                    </p:xfrm>
                    <a:graphic>
                      <a:graphicData uri="http://schemas.openxmlformats.org/presentationml/2006/ole">
                        <mc:AlternateContent xmlns:mc="http://schemas.openxmlformats.org/markup-compatibility/2006">
                          <mc:Choice xmlns:v="urn:schemas-microsoft-com:vml" Requires="v">
                            <p:oleObj spid="_x0000_s189635" name="Equation" r:id="rId12" imgW="977760" imgH="431640" progId="Equation.3">
                              <p:embed/>
                            </p:oleObj>
                          </mc:Choice>
                          <mc:Fallback>
                            <p:oleObj name="Equation" r:id="rId12" imgW="977760" imgH="431640" progId="Equation.3">
                              <p:embed/>
                              <p:pic>
                                <p:nvPicPr>
                                  <p:cNvPr id="0" name="Picture 6"/>
                                  <p:cNvPicPr>
                                    <a:picLocks noChangeAspect="1" noChangeArrowheads="1"/>
                                  </p:cNvPicPr>
                                  <p:nvPr/>
                                </p:nvPicPr>
                                <p:blipFill>
                                  <a:blip r:embed="rId13">
                                    <a:extLst>
                                      <a:ext uri="{28A0092B-C50C-407E-A947-70E740481C1C}">
                                        <a14:useLocalDpi xmlns:a14="http://schemas.microsoft.com/office/drawing/2010/main" val="0"/>
                                      </a:ext>
                                    </a:extLst>
                                  </a:blip>
                                  <a:srcRect/>
                                  <a:stretch>
                                    <a:fillRect/>
                                  </a:stretch>
                                </p:blipFill>
                                <p:spPr bwMode="auto">
                                  <a:xfrm>
                                    <a:off x="1581150" y="6243638"/>
                                    <a:ext cx="1295400" cy="573087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rgbClr val="FFFFFF"/>
                                        </a:solidFill>
                                      </a14:hiddenFill>
                                    </a:ext>
                                  </a:extLst>
                                </p:spPr>
                              </p:pic>
                            </p:oleObj>
                          </mc:Fallback>
                        </mc:AlternateContent>
                      </a:graphicData>
                    </a:graphic>
                  </p:graphicFrame>
                  <p:graphicFrame>
                    <p:nvGraphicFramePr>
                      <p:cNvPr id="36" name="Object 5"/>
                      <p:cNvGraphicFramePr>
                        <a:graphicFrameLocks noChangeAspect="1"/>
                      </p:cNvGraphicFramePr>
                      <p:nvPr/>
                    </p:nvGraphicFramePr>
                    <p:xfrm>
                      <a:off x="0" y="6234965"/>
                      <a:ext cx="1515888" cy="623035"/>
                    </p:xfrm>
                    <a:graphic>
                      <a:graphicData uri="http://schemas.openxmlformats.org/presentationml/2006/ole">
                        <mc:AlternateContent xmlns:mc="http://schemas.openxmlformats.org/markup-compatibility/2006">
                          <mc:Choice xmlns:v="urn:schemas-microsoft-com:vml" Requires="v">
                            <p:oleObj spid="_x0000_s189636" name="Equation" r:id="rId14" imgW="1054080" imgH="431640" progId="Equation.3">
                              <p:embed/>
                            </p:oleObj>
                          </mc:Choice>
                          <mc:Fallback>
                            <p:oleObj name="Equation" r:id="rId14" imgW="1054080" imgH="431640" progId="Equation.3">
                              <p:embed/>
                              <p:pic>
                                <p:nvPicPr>
                                  <p:cNvPr id="0" name="Picture 7"/>
                                  <p:cNvPicPr>
                                    <a:picLocks noChangeAspect="1" noChangeArrowheads="1"/>
                                  </p:cNvPicPr>
                                  <p:nvPr/>
                                </p:nvPicPr>
                                <p:blipFill>
                                  <a:blip r:embed="rId15">
                                    <a:extLst>
                                      <a:ext uri="{28A0092B-C50C-407E-A947-70E740481C1C}">
                                        <a14:useLocalDpi xmlns:a14="http://schemas.microsoft.com/office/drawing/2010/main" val="0"/>
                                      </a:ext>
                                    </a:extLst>
                                  </a:blip>
                                  <a:srcRect/>
                                  <a:stretch>
                                    <a:fillRect/>
                                  </a:stretch>
                                </p:blipFill>
                                <p:spPr bwMode="auto">
                                  <a:xfrm>
                                    <a:off x="0" y="6234965"/>
                                    <a:ext cx="1515888" cy="623035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rgbClr val="FFFFFF"/>
                                        </a:solidFill>
                                      </a14:hiddenFill>
                                    </a:ext>
                                  </a:extLst>
                                </p:spPr>
                              </p:pic>
                            </p:oleObj>
                          </mc:Fallback>
                        </mc:AlternateContent>
                      </a:graphicData>
                    </a:graphic>
                  </p:graphicFrame>
                  <p:sp>
                    <p:nvSpPr>
                      <p:cNvPr id="37" name="Rectangle 36"/>
                      <p:cNvSpPr/>
                      <p:nvPr/>
                    </p:nvSpPr>
                    <p:spPr>
                      <a:xfrm>
                        <a:off x="0" y="6237312"/>
                        <a:ext cx="1547664" cy="620688"/>
                      </a:xfrm>
                      <a:prstGeom prst="rect">
                        <a:avLst/>
                      </a:prstGeom>
                      <a:noFill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de-CH"/>
                      </a:p>
                    </p:txBody>
                  </p:sp>
                  <p:sp>
                    <p:nvSpPr>
                      <p:cNvPr id="38" name="Rectangle 37"/>
                      <p:cNvSpPr/>
                      <p:nvPr/>
                    </p:nvSpPr>
                    <p:spPr>
                      <a:xfrm>
                        <a:off x="1547664" y="6237312"/>
                        <a:ext cx="1368152" cy="620688"/>
                      </a:xfrm>
                      <a:prstGeom prst="rect">
                        <a:avLst/>
                      </a:prstGeom>
                      <a:noFill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de-CH"/>
                      </a:p>
                    </p:txBody>
                  </p:sp>
                </p:grpSp>
                <p:cxnSp>
                  <p:nvCxnSpPr>
                    <p:cNvPr id="34" name="Straight Connector 33"/>
                    <p:cNvCxnSpPr/>
                    <p:nvPr/>
                  </p:nvCxnSpPr>
                  <p:spPr>
                    <a:xfrm>
                      <a:off x="0" y="6093296"/>
                      <a:ext cx="9144000" cy="0"/>
                    </a:xfrm>
                    <a:prstGeom prst="line">
                      <a:avLst/>
                    </a:prstGeom>
                    <a:ln w="3810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aphicFrame>
                <p:nvGraphicFramePr>
                  <p:cNvPr id="31" name="Object 6"/>
                  <p:cNvGraphicFramePr>
                    <a:graphicFrameLocks noChangeAspect="1"/>
                  </p:cNvGraphicFramePr>
                  <p:nvPr/>
                </p:nvGraphicFramePr>
                <p:xfrm>
                  <a:off x="2938463" y="6257925"/>
                  <a:ext cx="1073150" cy="550863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189637" name="Equation" r:id="rId16" imgW="495000" imgH="253800" progId="Equation.3">
                          <p:embed/>
                        </p:oleObj>
                      </mc:Choice>
                      <mc:Fallback>
                        <p:oleObj name="Equation" r:id="rId16" imgW="495000" imgH="253800" progId="Equation.3">
                          <p:embed/>
                          <p:pic>
                            <p:nvPicPr>
                              <p:cNvPr id="0" name="Picture 8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17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2938463" y="6257925"/>
                                <a:ext cx="1073150" cy="550863"/>
                              </a:xfrm>
                              <a:prstGeom prst="rect">
                                <a:avLst/>
                              </a:prstGeom>
                              <a:noFill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sp>
                <p:nvSpPr>
                  <p:cNvPr id="32" name="Rectangle 31"/>
                  <p:cNvSpPr/>
                  <p:nvPr/>
                </p:nvSpPr>
                <p:spPr>
                  <a:xfrm>
                    <a:off x="2915816" y="6237312"/>
                    <a:ext cx="1152128" cy="620688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CH"/>
                  </a:p>
                </p:txBody>
              </p:sp>
            </p:grpSp>
            <p:graphicFrame>
              <p:nvGraphicFramePr>
                <p:cNvPr id="28" name="Object 7"/>
                <p:cNvGraphicFramePr>
                  <a:graphicFrameLocks noChangeAspect="1"/>
                </p:cNvGraphicFramePr>
                <p:nvPr/>
              </p:nvGraphicFramePr>
              <p:xfrm>
                <a:off x="4116473" y="6309320"/>
                <a:ext cx="714375" cy="385763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89638" name="Equation" r:id="rId18" imgW="330120" imgH="177480" progId="Equation.3">
                        <p:embed/>
                      </p:oleObj>
                    </mc:Choice>
                    <mc:Fallback>
                      <p:oleObj name="Equation" r:id="rId18" imgW="330120" imgH="177480" progId="Equation.3">
                        <p:embed/>
                        <p:pic>
                          <p:nvPicPr>
                            <p:cNvPr id="0" name="Picture 9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9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116473" y="6309320"/>
                              <a:ext cx="714375" cy="385763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29" name="Rectangle 28"/>
                <p:cNvSpPr/>
                <p:nvPr/>
              </p:nvSpPr>
              <p:spPr>
                <a:xfrm>
                  <a:off x="4067944" y="6235512"/>
                  <a:ext cx="792088" cy="620688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CH"/>
                </a:p>
              </p:txBody>
            </p:sp>
          </p:grpSp>
          <p:sp>
            <p:nvSpPr>
              <p:cNvPr id="25" name="Rectangle 24"/>
              <p:cNvSpPr/>
              <p:nvPr/>
            </p:nvSpPr>
            <p:spPr>
              <a:xfrm>
                <a:off x="4860032" y="6237312"/>
                <a:ext cx="1152128" cy="62068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graphicFrame>
            <p:nvGraphicFramePr>
              <p:cNvPr id="26" name="Object 7"/>
              <p:cNvGraphicFramePr>
                <a:graphicFrameLocks noChangeAspect="1"/>
              </p:cNvGraphicFramePr>
              <p:nvPr/>
            </p:nvGraphicFramePr>
            <p:xfrm>
              <a:off x="4932040" y="6309320"/>
              <a:ext cx="1046162" cy="4254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89639" name="Equation" r:id="rId20" imgW="469800" imgH="190440" progId="Equation.3">
                      <p:embed/>
                    </p:oleObj>
                  </mc:Choice>
                  <mc:Fallback>
                    <p:oleObj name="Equation" r:id="rId20" imgW="469800" imgH="190440" progId="Equation.3">
                      <p:embed/>
                      <p:pic>
                        <p:nvPicPr>
                          <p:cNvPr id="0" name="Picture 1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932040" y="6309320"/>
                            <a:ext cx="1046162" cy="42545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27" name="Oval 26"/>
          <p:cNvSpPr/>
          <p:nvPr/>
        </p:nvSpPr>
        <p:spPr>
          <a:xfrm>
            <a:off x="2868191" y="2445271"/>
            <a:ext cx="864096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0" name="Oval 29"/>
          <p:cNvSpPr/>
          <p:nvPr/>
        </p:nvSpPr>
        <p:spPr>
          <a:xfrm>
            <a:off x="4860032" y="2636912"/>
            <a:ext cx="1656184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</p:cSld>
  <p:clrMapOvr>
    <a:masterClrMapping/>
  </p:clrMapOvr>
  <p:transition advTm="3494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0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Lifetime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2702" y="1340768"/>
            <a:ext cx="8229600" cy="6077272"/>
          </a:xfrm>
        </p:spPr>
        <p:txBody>
          <a:bodyPr>
            <a:normAutofit/>
          </a:bodyPr>
          <a:lstStyle/>
          <a:p>
            <a:r>
              <a:rPr lang="de-CH" dirty="0" smtClean="0"/>
              <a:t>From Fermis golden rule</a:t>
            </a:r>
          </a:p>
          <a:p>
            <a:pPr lvl="1"/>
            <a:r>
              <a:rPr lang="de-CH" dirty="0" smtClean="0"/>
              <a:t>Einstein A coefficient  for two states</a:t>
            </a:r>
          </a:p>
          <a:p>
            <a:pPr lvl="1"/>
            <a:endParaRPr lang="de-CH" dirty="0" smtClean="0"/>
          </a:p>
          <a:p>
            <a:pPr lvl="1"/>
            <a:endParaRPr lang="de-CH" dirty="0" smtClean="0"/>
          </a:p>
          <a:p>
            <a:pPr lvl="1"/>
            <a:endParaRPr lang="de-CH" dirty="0" smtClean="0"/>
          </a:p>
          <a:p>
            <a:pPr lvl="1"/>
            <a:r>
              <a:rPr lang="de-CH" dirty="0" smtClean="0"/>
              <a:t>Lifetime</a:t>
            </a:r>
          </a:p>
          <a:p>
            <a:pPr lvl="1">
              <a:buNone/>
            </a:pPr>
            <a:endParaRPr lang="de-CH" dirty="0" smtClean="0"/>
          </a:p>
          <a:p>
            <a:pPr lvl="1">
              <a:buNone/>
            </a:pPr>
            <a:r>
              <a:rPr lang="de-CH" dirty="0" smtClean="0"/>
              <a:t>  </a:t>
            </a:r>
          </a:p>
        </p:txBody>
      </p:sp>
      <p:graphicFrame>
        <p:nvGraphicFramePr>
          <p:cNvPr id="3073" name="Object 1"/>
          <p:cNvGraphicFramePr>
            <a:graphicFrameLocks noChangeAspect="1"/>
          </p:cNvGraphicFramePr>
          <p:nvPr/>
        </p:nvGraphicFramePr>
        <p:xfrm>
          <a:off x="1291183" y="2443559"/>
          <a:ext cx="5153025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650" name="Equation" r:id="rId4" imgW="2501640" imgH="431640" progId="Equation.3">
                  <p:embed/>
                </p:oleObj>
              </mc:Choice>
              <mc:Fallback>
                <p:oleObj name="Equation" r:id="rId4" imgW="250164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1183" y="2443559"/>
                        <a:ext cx="5153025" cy="893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6473116" y="1927106"/>
          <a:ext cx="1699284" cy="5040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651" name="Equation" r:id="rId6" imgW="685800" imgH="203040" progId="Equation.3">
                  <p:embed/>
                </p:oleObj>
              </mc:Choice>
              <mc:Fallback>
                <p:oleObj name="Equation" r:id="rId6" imgW="68580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3116" y="1927106"/>
                        <a:ext cx="1699284" cy="5040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22" name="Object 6"/>
          <p:cNvGraphicFramePr>
            <a:graphicFrameLocks noChangeAspect="1"/>
          </p:cNvGraphicFramePr>
          <p:nvPr/>
        </p:nvGraphicFramePr>
        <p:xfrm>
          <a:off x="2572082" y="3660274"/>
          <a:ext cx="2616200" cy="107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652" name="Equation" r:id="rId8" imgW="1269720" imgH="520560" progId="Equation.3">
                  <p:embed/>
                </p:oleObj>
              </mc:Choice>
              <mc:Fallback>
                <p:oleObj name="Equation" r:id="rId8" imgW="1269720" imgH="5205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2082" y="3660274"/>
                        <a:ext cx="2616200" cy="1077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19"/>
          <p:cNvGrpSpPr/>
          <p:nvPr/>
        </p:nvGrpSpPr>
        <p:grpSpPr>
          <a:xfrm>
            <a:off x="0" y="6093296"/>
            <a:ext cx="9144000" cy="764704"/>
            <a:chOff x="0" y="6093296"/>
            <a:chExt cx="9144000" cy="764704"/>
          </a:xfrm>
        </p:grpSpPr>
        <p:sp>
          <p:nvSpPr>
            <p:cNvPr id="21" name="Rectangle 20"/>
            <p:cNvSpPr/>
            <p:nvPr/>
          </p:nvSpPr>
          <p:spPr>
            <a:xfrm>
              <a:off x="6012160" y="6237312"/>
              <a:ext cx="1440160" cy="62068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graphicFrame>
          <p:nvGraphicFramePr>
            <p:cNvPr id="22" name="Object 7"/>
            <p:cNvGraphicFramePr>
              <a:graphicFrameLocks noChangeAspect="1"/>
            </p:cNvGraphicFramePr>
            <p:nvPr/>
          </p:nvGraphicFramePr>
          <p:xfrm>
            <a:off x="6084168" y="6253163"/>
            <a:ext cx="1346200" cy="4968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8653" name="Equation" r:id="rId10" imgW="622080" imgH="228600" progId="Equation.3">
                    <p:embed/>
                  </p:oleObj>
                </mc:Choice>
                <mc:Fallback>
                  <p:oleObj name="Equation" r:id="rId10" imgW="622080" imgH="22860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84168" y="6253163"/>
                          <a:ext cx="1346200" cy="4968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5" name="Group 81"/>
            <p:cNvGrpSpPr/>
            <p:nvPr/>
          </p:nvGrpSpPr>
          <p:grpSpPr>
            <a:xfrm>
              <a:off x="0" y="6093296"/>
              <a:ext cx="9144000" cy="764704"/>
              <a:chOff x="0" y="6093296"/>
              <a:chExt cx="9144000" cy="764704"/>
            </a:xfrm>
          </p:grpSpPr>
          <p:grpSp>
            <p:nvGrpSpPr>
              <p:cNvPr id="6" name="Group 10"/>
              <p:cNvGrpSpPr/>
              <p:nvPr/>
            </p:nvGrpSpPr>
            <p:grpSpPr>
              <a:xfrm>
                <a:off x="0" y="6093296"/>
                <a:ext cx="9144000" cy="764704"/>
                <a:chOff x="0" y="6093296"/>
                <a:chExt cx="9144000" cy="764704"/>
              </a:xfrm>
            </p:grpSpPr>
            <p:grpSp>
              <p:nvGrpSpPr>
                <p:cNvPr id="7" name="Group 85"/>
                <p:cNvGrpSpPr/>
                <p:nvPr/>
              </p:nvGrpSpPr>
              <p:grpSpPr>
                <a:xfrm>
                  <a:off x="0" y="6093296"/>
                  <a:ext cx="9144000" cy="764704"/>
                  <a:chOff x="0" y="6093296"/>
                  <a:chExt cx="9144000" cy="764704"/>
                </a:xfrm>
              </p:grpSpPr>
              <p:grpSp>
                <p:nvGrpSpPr>
                  <p:cNvPr id="8" name="Group 4"/>
                  <p:cNvGrpSpPr/>
                  <p:nvPr/>
                </p:nvGrpSpPr>
                <p:grpSpPr>
                  <a:xfrm>
                    <a:off x="0" y="6093296"/>
                    <a:ext cx="9144000" cy="764704"/>
                    <a:chOff x="0" y="6093296"/>
                    <a:chExt cx="9144000" cy="764704"/>
                  </a:xfrm>
                </p:grpSpPr>
                <p:grpSp>
                  <p:nvGrpSpPr>
                    <p:cNvPr id="9" name="Group 32"/>
                    <p:cNvGrpSpPr/>
                    <p:nvPr/>
                  </p:nvGrpSpPr>
                  <p:grpSpPr>
                    <a:xfrm>
                      <a:off x="0" y="6234965"/>
                      <a:ext cx="2915816" cy="623035"/>
                      <a:chOff x="0" y="6234965"/>
                      <a:chExt cx="2915816" cy="623035"/>
                    </a:xfrm>
                  </p:grpSpPr>
                  <p:graphicFrame>
                    <p:nvGraphicFramePr>
                      <p:cNvPr id="35" name="Object 4"/>
                      <p:cNvGraphicFramePr>
                        <a:graphicFrameLocks noChangeAspect="1"/>
                      </p:cNvGraphicFramePr>
                      <p:nvPr/>
                    </p:nvGraphicFramePr>
                    <p:xfrm>
                      <a:off x="1581150" y="6243638"/>
                      <a:ext cx="1295400" cy="573087"/>
                    </p:xfrm>
                    <a:graphic>
                      <a:graphicData uri="http://schemas.openxmlformats.org/presentationml/2006/ole">
                        <mc:AlternateContent xmlns:mc="http://schemas.openxmlformats.org/markup-compatibility/2006">
                          <mc:Choice xmlns:v="urn:schemas-microsoft-com:vml" Requires="v">
                            <p:oleObj spid="_x0000_s188654" name="Equation" r:id="rId12" imgW="977760" imgH="431640" progId="Equation.3">
                              <p:embed/>
                            </p:oleObj>
                          </mc:Choice>
                          <mc:Fallback>
                            <p:oleObj name="Equation" r:id="rId12" imgW="977760" imgH="431640" progId="Equation.3">
                              <p:embed/>
                              <p:pic>
                                <p:nvPicPr>
                                  <p:cNvPr id="0" name="Picture 6"/>
                                  <p:cNvPicPr>
                                    <a:picLocks noChangeAspect="1" noChangeArrowheads="1"/>
                                  </p:cNvPicPr>
                                  <p:nvPr/>
                                </p:nvPicPr>
                                <p:blipFill>
                                  <a:blip r:embed="rId13">
                                    <a:extLst>
                                      <a:ext uri="{28A0092B-C50C-407E-A947-70E740481C1C}">
                                        <a14:useLocalDpi xmlns:a14="http://schemas.microsoft.com/office/drawing/2010/main" val="0"/>
                                      </a:ext>
                                    </a:extLst>
                                  </a:blip>
                                  <a:srcRect/>
                                  <a:stretch>
                                    <a:fillRect/>
                                  </a:stretch>
                                </p:blipFill>
                                <p:spPr bwMode="auto">
                                  <a:xfrm>
                                    <a:off x="1581150" y="6243638"/>
                                    <a:ext cx="1295400" cy="573087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rgbClr val="FFFFFF"/>
                                        </a:solidFill>
                                      </a14:hiddenFill>
                                    </a:ext>
                                  </a:extLst>
                                </p:spPr>
                              </p:pic>
                            </p:oleObj>
                          </mc:Fallback>
                        </mc:AlternateContent>
                      </a:graphicData>
                    </a:graphic>
                  </p:graphicFrame>
                  <p:graphicFrame>
                    <p:nvGraphicFramePr>
                      <p:cNvPr id="36" name="Object 5"/>
                      <p:cNvGraphicFramePr>
                        <a:graphicFrameLocks noChangeAspect="1"/>
                      </p:cNvGraphicFramePr>
                      <p:nvPr/>
                    </p:nvGraphicFramePr>
                    <p:xfrm>
                      <a:off x="0" y="6234965"/>
                      <a:ext cx="1515888" cy="623035"/>
                    </p:xfrm>
                    <a:graphic>
                      <a:graphicData uri="http://schemas.openxmlformats.org/presentationml/2006/ole">
                        <mc:AlternateContent xmlns:mc="http://schemas.openxmlformats.org/markup-compatibility/2006">
                          <mc:Choice xmlns:v="urn:schemas-microsoft-com:vml" Requires="v">
                            <p:oleObj spid="_x0000_s188655" name="Equation" r:id="rId14" imgW="1054080" imgH="431640" progId="Equation.3">
                              <p:embed/>
                            </p:oleObj>
                          </mc:Choice>
                          <mc:Fallback>
                            <p:oleObj name="Equation" r:id="rId14" imgW="1054080" imgH="431640" progId="Equation.3">
                              <p:embed/>
                              <p:pic>
                                <p:nvPicPr>
                                  <p:cNvPr id="0" name="Picture 7"/>
                                  <p:cNvPicPr>
                                    <a:picLocks noChangeAspect="1" noChangeArrowheads="1"/>
                                  </p:cNvPicPr>
                                  <p:nvPr/>
                                </p:nvPicPr>
                                <p:blipFill>
                                  <a:blip r:embed="rId15">
                                    <a:extLst>
                                      <a:ext uri="{28A0092B-C50C-407E-A947-70E740481C1C}">
                                        <a14:useLocalDpi xmlns:a14="http://schemas.microsoft.com/office/drawing/2010/main" val="0"/>
                                      </a:ext>
                                    </a:extLst>
                                  </a:blip>
                                  <a:srcRect/>
                                  <a:stretch>
                                    <a:fillRect/>
                                  </a:stretch>
                                </p:blipFill>
                                <p:spPr bwMode="auto">
                                  <a:xfrm>
                                    <a:off x="0" y="6234965"/>
                                    <a:ext cx="1515888" cy="623035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rgbClr val="FFFFFF"/>
                                        </a:solidFill>
                                      </a14:hiddenFill>
                                    </a:ext>
                                  </a:extLst>
                                </p:spPr>
                              </p:pic>
                            </p:oleObj>
                          </mc:Fallback>
                        </mc:AlternateContent>
                      </a:graphicData>
                    </a:graphic>
                  </p:graphicFrame>
                  <p:sp>
                    <p:nvSpPr>
                      <p:cNvPr id="37" name="Rectangle 36"/>
                      <p:cNvSpPr/>
                      <p:nvPr/>
                    </p:nvSpPr>
                    <p:spPr>
                      <a:xfrm>
                        <a:off x="0" y="6237312"/>
                        <a:ext cx="1547664" cy="620688"/>
                      </a:xfrm>
                      <a:prstGeom prst="rect">
                        <a:avLst/>
                      </a:prstGeom>
                      <a:noFill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de-CH"/>
                      </a:p>
                    </p:txBody>
                  </p:sp>
                  <p:sp>
                    <p:nvSpPr>
                      <p:cNvPr id="38" name="Rectangle 37"/>
                      <p:cNvSpPr/>
                      <p:nvPr/>
                    </p:nvSpPr>
                    <p:spPr>
                      <a:xfrm>
                        <a:off x="1547664" y="6237312"/>
                        <a:ext cx="1368152" cy="620688"/>
                      </a:xfrm>
                      <a:prstGeom prst="rect">
                        <a:avLst/>
                      </a:prstGeom>
                      <a:noFill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de-CH"/>
                      </a:p>
                    </p:txBody>
                  </p:sp>
                </p:grpSp>
                <p:cxnSp>
                  <p:nvCxnSpPr>
                    <p:cNvPr id="34" name="Straight Connector 33"/>
                    <p:cNvCxnSpPr/>
                    <p:nvPr/>
                  </p:nvCxnSpPr>
                  <p:spPr>
                    <a:xfrm>
                      <a:off x="0" y="6093296"/>
                      <a:ext cx="9144000" cy="0"/>
                    </a:xfrm>
                    <a:prstGeom prst="line">
                      <a:avLst/>
                    </a:prstGeom>
                    <a:ln w="3810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aphicFrame>
                <p:nvGraphicFramePr>
                  <p:cNvPr id="31" name="Object 6"/>
                  <p:cNvGraphicFramePr>
                    <a:graphicFrameLocks noChangeAspect="1"/>
                  </p:cNvGraphicFramePr>
                  <p:nvPr/>
                </p:nvGraphicFramePr>
                <p:xfrm>
                  <a:off x="2938463" y="6257925"/>
                  <a:ext cx="1073150" cy="550863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188656" name="Equation" r:id="rId16" imgW="495000" imgH="253800" progId="Equation.3">
                          <p:embed/>
                        </p:oleObj>
                      </mc:Choice>
                      <mc:Fallback>
                        <p:oleObj name="Equation" r:id="rId16" imgW="495000" imgH="253800" progId="Equation.3">
                          <p:embed/>
                          <p:pic>
                            <p:nvPicPr>
                              <p:cNvPr id="0" name="Picture 8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17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2938463" y="6257925"/>
                                <a:ext cx="1073150" cy="550863"/>
                              </a:xfrm>
                              <a:prstGeom prst="rect">
                                <a:avLst/>
                              </a:prstGeom>
                              <a:noFill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sp>
                <p:nvSpPr>
                  <p:cNvPr id="32" name="Rectangle 31"/>
                  <p:cNvSpPr/>
                  <p:nvPr/>
                </p:nvSpPr>
                <p:spPr>
                  <a:xfrm>
                    <a:off x="2915816" y="6237312"/>
                    <a:ext cx="1152128" cy="620688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CH"/>
                  </a:p>
                </p:txBody>
              </p:sp>
            </p:grpSp>
            <p:graphicFrame>
              <p:nvGraphicFramePr>
                <p:cNvPr id="28" name="Object 7"/>
                <p:cNvGraphicFramePr>
                  <a:graphicFrameLocks noChangeAspect="1"/>
                </p:cNvGraphicFramePr>
                <p:nvPr/>
              </p:nvGraphicFramePr>
              <p:xfrm>
                <a:off x="4116473" y="6309320"/>
                <a:ext cx="714375" cy="385763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88657" name="Equation" r:id="rId18" imgW="330120" imgH="177480" progId="Equation.3">
                        <p:embed/>
                      </p:oleObj>
                    </mc:Choice>
                    <mc:Fallback>
                      <p:oleObj name="Equation" r:id="rId18" imgW="330120" imgH="177480" progId="Equation.3">
                        <p:embed/>
                        <p:pic>
                          <p:nvPicPr>
                            <p:cNvPr id="0" name="Picture 9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9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116473" y="6309320"/>
                              <a:ext cx="714375" cy="385763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29" name="Rectangle 28"/>
                <p:cNvSpPr/>
                <p:nvPr/>
              </p:nvSpPr>
              <p:spPr>
                <a:xfrm>
                  <a:off x="4067944" y="6235512"/>
                  <a:ext cx="792088" cy="620688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CH"/>
                </a:p>
              </p:txBody>
            </p:sp>
          </p:grpSp>
          <p:sp>
            <p:nvSpPr>
              <p:cNvPr id="25" name="Rectangle 24"/>
              <p:cNvSpPr/>
              <p:nvPr/>
            </p:nvSpPr>
            <p:spPr>
              <a:xfrm>
                <a:off x="4860032" y="6237312"/>
                <a:ext cx="1152128" cy="62068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graphicFrame>
            <p:nvGraphicFramePr>
              <p:cNvPr id="26" name="Object 7"/>
              <p:cNvGraphicFramePr>
                <a:graphicFrameLocks noChangeAspect="1"/>
              </p:cNvGraphicFramePr>
              <p:nvPr/>
            </p:nvGraphicFramePr>
            <p:xfrm>
              <a:off x="4932040" y="6309320"/>
              <a:ext cx="1046162" cy="4254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88658" name="Equation" r:id="rId20" imgW="469800" imgH="190440" progId="Equation.3">
                      <p:embed/>
                    </p:oleObj>
                  </mc:Choice>
                  <mc:Fallback>
                    <p:oleObj name="Equation" r:id="rId20" imgW="469800" imgH="190440" progId="Equation.3">
                      <p:embed/>
                      <p:pic>
                        <p:nvPicPr>
                          <p:cNvPr id="0" name="Picture 1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932040" y="6309320"/>
                            <a:ext cx="1046162" cy="42545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cxnSp>
        <p:nvCxnSpPr>
          <p:cNvPr id="30" name="Straight Arrow Connector 29"/>
          <p:cNvCxnSpPr>
            <a:stCxn id="40" idx="0"/>
          </p:cNvCxnSpPr>
          <p:nvPr/>
        </p:nvCxnSpPr>
        <p:spPr>
          <a:xfrm flipH="1" flipV="1">
            <a:off x="5793385" y="3207605"/>
            <a:ext cx="1916135" cy="65344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732240" y="3861049"/>
            <a:ext cx="1954560" cy="92333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de-CH" dirty="0" smtClean="0"/>
          </a:p>
          <a:p>
            <a:r>
              <a:rPr lang="de-CH" dirty="0" smtClean="0"/>
              <a:t>For l</a:t>
            </a:r>
            <a:r>
              <a:rPr lang="de-CH" dirty="0" smtClean="0">
                <a:latin typeface="Calibri" panose="020F0502020204030204" pitchFamily="34" charset="0"/>
                <a:sym typeface="Mathematica1"/>
              </a:rPr>
              <a:t>≈</a:t>
            </a:r>
            <a:r>
              <a:rPr lang="de-CH" dirty="0" smtClean="0">
                <a:sym typeface="Mathematica1"/>
              </a:rPr>
              <a:t>0:</a:t>
            </a:r>
          </a:p>
          <a:p>
            <a:r>
              <a:rPr lang="de-CH" dirty="0" smtClean="0">
                <a:sym typeface="Mathematica1"/>
              </a:rPr>
              <a:t>Overlap of WF</a:t>
            </a:r>
            <a:endParaRPr lang="de-CH" dirty="0" smtClean="0"/>
          </a:p>
        </p:txBody>
      </p:sp>
      <p:graphicFrame>
        <p:nvGraphicFramePr>
          <p:cNvPr id="4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3532104"/>
              </p:ext>
            </p:extLst>
          </p:nvPr>
        </p:nvGraphicFramePr>
        <p:xfrm>
          <a:off x="7546478" y="3976600"/>
          <a:ext cx="769938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659" name="Equation" r:id="rId22" imgW="355320" imgH="228600" progId="Equation.3">
                  <p:embed/>
                </p:oleObj>
              </mc:Choice>
              <mc:Fallback>
                <p:oleObj name="Equation" r:id="rId22" imgW="355320" imgH="2286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6478" y="3976600"/>
                        <a:ext cx="769938" cy="496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8429" name="Object 13"/>
          <p:cNvGraphicFramePr>
            <a:graphicFrameLocks noChangeAspect="1"/>
          </p:cNvGraphicFramePr>
          <p:nvPr/>
        </p:nvGraphicFramePr>
        <p:xfrm>
          <a:off x="7537450" y="6284913"/>
          <a:ext cx="9080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660" name="Equation" r:id="rId24" imgW="431640" imgH="215640" progId="Equation.3">
                  <p:embed/>
                </p:oleObj>
              </mc:Choice>
              <mc:Fallback>
                <p:oleObj name="Equation" r:id="rId24" imgW="431640" imgH="21564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37450" y="6284913"/>
                        <a:ext cx="90805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Rectangle 45"/>
          <p:cNvSpPr/>
          <p:nvPr/>
        </p:nvSpPr>
        <p:spPr>
          <a:xfrm>
            <a:off x="7452320" y="6237312"/>
            <a:ext cx="1008112" cy="6206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cxnSp>
        <p:nvCxnSpPr>
          <p:cNvPr id="33" name="Straight Arrow Connector 32"/>
          <p:cNvCxnSpPr/>
          <p:nvPr/>
        </p:nvCxnSpPr>
        <p:spPr>
          <a:xfrm flipH="1" flipV="1">
            <a:off x="3419872" y="2857798"/>
            <a:ext cx="546880" cy="216780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030648" y="5027341"/>
            <a:ext cx="2157634" cy="92333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de-CH" dirty="0" smtClean="0"/>
              <a:t>For l</a:t>
            </a:r>
            <a:r>
              <a:rPr lang="de-CH" dirty="0" smtClean="0">
                <a:latin typeface="Calibri" panose="020F0502020204030204" pitchFamily="34" charset="0"/>
                <a:sym typeface="Mathematica1"/>
              </a:rPr>
              <a:t>≈</a:t>
            </a:r>
            <a:r>
              <a:rPr lang="de-CH" dirty="0" smtClean="0">
                <a:sym typeface="Mathematica1"/>
              </a:rPr>
              <a:t>0:</a:t>
            </a:r>
          </a:p>
          <a:p>
            <a:r>
              <a:rPr lang="de-CH" dirty="0" smtClean="0">
                <a:sym typeface="Mathematica1"/>
              </a:rPr>
              <a:t>Constant (dominated </a:t>
            </a:r>
          </a:p>
          <a:p>
            <a:r>
              <a:rPr lang="de-CH" dirty="0" smtClean="0">
                <a:sym typeface="Mathematica1"/>
              </a:rPr>
              <a:t>by decay to GS)</a:t>
            </a:r>
            <a:endParaRPr lang="de-CH" dirty="0" smtClean="0"/>
          </a:p>
        </p:txBody>
      </p:sp>
    </p:spTree>
  </p:cSld>
  <p:clrMapOvr>
    <a:masterClrMapping/>
  </p:clrMapOvr>
  <p:transition advTm="3494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Lifetime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6077272"/>
          </a:xfrm>
        </p:spPr>
        <p:txBody>
          <a:bodyPr>
            <a:normAutofit/>
          </a:bodyPr>
          <a:lstStyle/>
          <a:p>
            <a:r>
              <a:rPr lang="de-CH" dirty="0" smtClean="0"/>
              <a:t>From Fermis golden rule</a:t>
            </a:r>
          </a:p>
          <a:p>
            <a:pPr lvl="1"/>
            <a:r>
              <a:rPr lang="de-CH" dirty="0" smtClean="0"/>
              <a:t>Einstein A coefficient  for two states</a:t>
            </a:r>
          </a:p>
          <a:p>
            <a:pPr lvl="1"/>
            <a:endParaRPr lang="de-CH" dirty="0" smtClean="0"/>
          </a:p>
          <a:p>
            <a:pPr lvl="1"/>
            <a:endParaRPr lang="de-CH" dirty="0" smtClean="0"/>
          </a:p>
          <a:p>
            <a:pPr lvl="1"/>
            <a:endParaRPr lang="de-CH" dirty="0" smtClean="0"/>
          </a:p>
          <a:p>
            <a:pPr lvl="1"/>
            <a:r>
              <a:rPr lang="de-CH" dirty="0" smtClean="0"/>
              <a:t>Lifetime</a:t>
            </a:r>
          </a:p>
          <a:p>
            <a:pPr lvl="1">
              <a:buNone/>
            </a:pPr>
            <a:endParaRPr lang="de-CH" dirty="0" smtClean="0"/>
          </a:p>
          <a:p>
            <a:pPr lvl="1">
              <a:buNone/>
            </a:pPr>
            <a:r>
              <a:rPr lang="de-CH" dirty="0" smtClean="0"/>
              <a:t>  </a:t>
            </a:r>
          </a:p>
        </p:txBody>
      </p:sp>
      <p:graphicFrame>
        <p:nvGraphicFramePr>
          <p:cNvPr id="3073" name="Object 1"/>
          <p:cNvGraphicFramePr>
            <a:graphicFrameLocks noChangeAspect="1"/>
          </p:cNvGraphicFramePr>
          <p:nvPr/>
        </p:nvGraphicFramePr>
        <p:xfrm>
          <a:off x="1291183" y="2443559"/>
          <a:ext cx="5153025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718" name="Equation" r:id="rId4" imgW="2501640" imgH="431640" progId="Equation.3">
                  <p:embed/>
                </p:oleObj>
              </mc:Choice>
              <mc:Fallback>
                <p:oleObj name="Equation" r:id="rId4" imgW="250164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1183" y="2443559"/>
                        <a:ext cx="5153025" cy="893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6473116" y="1927106"/>
          <a:ext cx="1699284" cy="5040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719" name="Equation" r:id="rId6" imgW="685800" imgH="203040" progId="Equation.3">
                  <p:embed/>
                </p:oleObj>
              </mc:Choice>
              <mc:Fallback>
                <p:oleObj name="Equation" r:id="rId6" imgW="68580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3116" y="1927106"/>
                        <a:ext cx="1699284" cy="5040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22" name="Object 6"/>
          <p:cNvGraphicFramePr>
            <a:graphicFrameLocks noChangeAspect="1"/>
          </p:cNvGraphicFramePr>
          <p:nvPr/>
        </p:nvGraphicFramePr>
        <p:xfrm>
          <a:off x="2572082" y="3660274"/>
          <a:ext cx="2616200" cy="107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720" name="Equation" r:id="rId8" imgW="1269720" imgH="520560" progId="Equation.3">
                  <p:embed/>
                </p:oleObj>
              </mc:Choice>
              <mc:Fallback>
                <p:oleObj name="Equation" r:id="rId8" imgW="1269720" imgH="5205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2082" y="3660274"/>
                        <a:ext cx="2616200" cy="1077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19"/>
          <p:cNvGrpSpPr/>
          <p:nvPr/>
        </p:nvGrpSpPr>
        <p:grpSpPr>
          <a:xfrm>
            <a:off x="0" y="6093296"/>
            <a:ext cx="9144000" cy="764704"/>
            <a:chOff x="0" y="6093296"/>
            <a:chExt cx="9144000" cy="764704"/>
          </a:xfrm>
        </p:grpSpPr>
        <p:sp>
          <p:nvSpPr>
            <p:cNvPr id="21" name="Rectangle 20"/>
            <p:cNvSpPr/>
            <p:nvPr/>
          </p:nvSpPr>
          <p:spPr>
            <a:xfrm>
              <a:off x="6012160" y="6237312"/>
              <a:ext cx="1440160" cy="62068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graphicFrame>
          <p:nvGraphicFramePr>
            <p:cNvPr id="22" name="Object 7"/>
            <p:cNvGraphicFramePr>
              <a:graphicFrameLocks noChangeAspect="1"/>
            </p:cNvGraphicFramePr>
            <p:nvPr/>
          </p:nvGraphicFramePr>
          <p:xfrm>
            <a:off x="6084168" y="6253163"/>
            <a:ext cx="1346200" cy="4968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0721" name="Equation" r:id="rId10" imgW="622080" imgH="228600" progId="Equation.3">
                    <p:embed/>
                  </p:oleObj>
                </mc:Choice>
                <mc:Fallback>
                  <p:oleObj name="Equation" r:id="rId10" imgW="622080" imgH="22860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84168" y="6253163"/>
                          <a:ext cx="1346200" cy="4968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5" name="Group 81"/>
            <p:cNvGrpSpPr/>
            <p:nvPr/>
          </p:nvGrpSpPr>
          <p:grpSpPr>
            <a:xfrm>
              <a:off x="0" y="6093296"/>
              <a:ext cx="9144000" cy="764704"/>
              <a:chOff x="0" y="6093296"/>
              <a:chExt cx="9144000" cy="764704"/>
            </a:xfrm>
          </p:grpSpPr>
          <p:grpSp>
            <p:nvGrpSpPr>
              <p:cNvPr id="6" name="Group 10"/>
              <p:cNvGrpSpPr/>
              <p:nvPr/>
            </p:nvGrpSpPr>
            <p:grpSpPr>
              <a:xfrm>
                <a:off x="0" y="6093296"/>
                <a:ext cx="9144000" cy="764704"/>
                <a:chOff x="0" y="6093296"/>
                <a:chExt cx="9144000" cy="764704"/>
              </a:xfrm>
            </p:grpSpPr>
            <p:grpSp>
              <p:nvGrpSpPr>
                <p:cNvPr id="7" name="Group 85"/>
                <p:cNvGrpSpPr/>
                <p:nvPr/>
              </p:nvGrpSpPr>
              <p:grpSpPr>
                <a:xfrm>
                  <a:off x="0" y="6093296"/>
                  <a:ext cx="9144000" cy="764704"/>
                  <a:chOff x="0" y="6093296"/>
                  <a:chExt cx="9144000" cy="764704"/>
                </a:xfrm>
              </p:grpSpPr>
              <p:grpSp>
                <p:nvGrpSpPr>
                  <p:cNvPr id="8" name="Group 4"/>
                  <p:cNvGrpSpPr/>
                  <p:nvPr/>
                </p:nvGrpSpPr>
                <p:grpSpPr>
                  <a:xfrm>
                    <a:off x="0" y="6093296"/>
                    <a:ext cx="9144000" cy="764704"/>
                    <a:chOff x="0" y="6093296"/>
                    <a:chExt cx="9144000" cy="764704"/>
                  </a:xfrm>
                </p:grpSpPr>
                <p:grpSp>
                  <p:nvGrpSpPr>
                    <p:cNvPr id="9" name="Group 32"/>
                    <p:cNvGrpSpPr/>
                    <p:nvPr/>
                  </p:nvGrpSpPr>
                  <p:grpSpPr>
                    <a:xfrm>
                      <a:off x="0" y="6234965"/>
                      <a:ext cx="2915816" cy="623035"/>
                      <a:chOff x="0" y="6234965"/>
                      <a:chExt cx="2915816" cy="623035"/>
                    </a:xfrm>
                  </p:grpSpPr>
                  <p:graphicFrame>
                    <p:nvGraphicFramePr>
                      <p:cNvPr id="35" name="Object 4"/>
                      <p:cNvGraphicFramePr>
                        <a:graphicFrameLocks noChangeAspect="1"/>
                      </p:cNvGraphicFramePr>
                      <p:nvPr/>
                    </p:nvGraphicFramePr>
                    <p:xfrm>
                      <a:off x="1581150" y="6243638"/>
                      <a:ext cx="1295400" cy="573087"/>
                    </p:xfrm>
                    <a:graphic>
                      <a:graphicData uri="http://schemas.openxmlformats.org/presentationml/2006/ole">
                        <mc:AlternateContent xmlns:mc="http://schemas.openxmlformats.org/markup-compatibility/2006">
                          <mc:Choice xmlns:v="urn:schemas-microsoft-com:vml" Requires="v">
                            <p:oleObj spid="_x0000_s190722" name="Equation" r:id="rId12" imgW="977760" imgH="431640" progId="Equation.3">
                              <p:embed/>
                            </p:oleObj>
                          </mc:Choice>
                          <mc:Fallback>
                            <p:oleObj name="Equation" r:id="rId12" imgW="977760" imgH="431640" progId="Equation.3">
                              <p:embed/>
                              <p:pic>
                                <p:nvPicPr>
                                  <p:cNvPr id="0" name="Picture 6"/>
                                  <p:cNvPicPr>
                                    <a:picLocks noChangeAspect="1" noChangeArrowheads="1"/>
                                  </p:cNvPicPr>
                                  <p:nvPr/>
                                </p:nvPicPr>
                                <p:blipFill>
                                  <a:blip r:embed="rId13">
                                    <a:extLst>
                                      <a:ext uri="{28A0092B-C50C-407E-A947-70E740481C1C}">
                                        <a14:useLocalDpi xmlns:a14="http://schemas.microsoft.com/office/drawing/2010/main" val="0"/>
                                      </a:ext>
                                    </a:extLst>
                                  </a:blip>
                                  <a:srcRect/>
                                  <a:stretch>
                                    <a:fillRect/>
                                  </a:stretch>
                                </p:blipFill>
                                <p:spPr bwMode="auto">
                                  <a:xfrm>
                                    <a:off x="1581150" y="6243638"/>
                                    <a:ext cx="1295400" cy="573087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rgbClr val="FFFFFF"/>
                                        </a:solidFill>
                                      </a14:hiddenFill>
                                    </a:ext>
                                  </a:extLst>
                                </p:spPr>
                              </p:pic>
                            </p:oleObj>
                          </mc:Fallback>
                        </mc:AlternateContent>
                      </a:graphicData>
                    </a:graphic>
                  </p:graphicFrame>
                  <p:graphicFrame>
                    <p:nvGraphicFramePr>
                      <p:cNvPr id="36" name="Object 5"/>
                      <p:cNvGraphicFramePr>
                        <a:graphicFrameLocks noChangeAspect="1"/>
                      </p:cNvGraphicFramePr>
                      <p:nvPr/>
                    </p:nvGraphicFramePr>
                    <p:xfrm>
                      <a:off x="0" y="6234965"/>
                      <a:ext cx="1515888" cy="623035"/>
                    </p:xfrm>
                    <a:graphic>
                      <a:graphicData uri="http://schemas.openxmlformats.org/presentationml/2006/ole">
                        <mc:AlternateContent xmlns:mc="http://schemas.openxmlformats.org/markup-compatibility/2006">
                          <mc:Choice xmlns:v="urn:schemas-microsoft-com:vml" Requires="v">
                            <p:oleObj spid="_x0000_s190723" name="Equation" r:id="rId14" imgW="1054080" imgH="431640" progId="Equation.3">
                              <p:embed/>
                            </p:oleObj>
                          </mc:Choice>
                          <mc:Fallback>
                            <p:oleObj name="Equation" r:id="rId14" imgW="1054080" imgH="431640" progId="Equation.3">
                              <p:embed/>
                              <p:pic>
                                <p:nvPicPr>
                                  <p:cNvPr id="0" name="Picture 7"/>
                                  <p:cNvPicPr>
                                    <a:picLocks noChangeAspect="1" noChangeArrowheads="1"/>
                                  </p:cNvPicPr>
                                  <p:nvPr/>
                                </p:nvPicPr>
                                <p:blipFill>
                                  <a:blip r:embed="rId15">
                                    <a:extLst>
                                      <a:ext uri="{28A0092B-C50C-407E-A947-70E740481C1C}">
                                        <a14:useLocalDpi xmlns:a14="http://schemas.microsoft.com/office/drawing/2010/main" val="0"/>
                                      </a:ext>
                                    </a:extLst>
                                  </a:blip>
                                  <a:srcRect/>
                                  <a:stretch>
                                    <a:fillRect/>
                                  </a:stretch>
                                </p:blipFill>
                                <p:spPr bwMode="auto">
                                  <a:xfrm>
                                    <a:off x="0" y="6234965"/>
                                    <a:ext cx="1515888" cy="623035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rgbClr val="FFFFFF"/>
                                        </a:solidFill>
                                      </a14:hiddenFill>
                                    </a:ext>
                                  </a:extLst>
                                </p:spPr>
                              </p:pic>
                            </p:oleObj>
                          </mc:Fallback>
                        </mc:AlternateContent>
                      </a:graphicData>
                    </a:graphic>
                  </p:graphicFrame>
                  <p:sp>
                    <p:nvSpPr>
                      <p:cNvPr id="37" name="Rectangle 36"/>
                      <p:cNvSpPr/>
                      <p:nvPr/>
                    </p:nvSpPr>
                    <p:spPr>
                      <a:xfrm>
                        <a:off x="0" y="6237312"/>
                        <a:ext cx="1547664" cy="620688"/>
                      </a:xfrm>
                      <a:prstGeom prst="rect">
                        <a:avLst/>
                      </a:prstGeom>
                      <a:noFill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de-CH"/>
                      </a:p>
                    </p:txBody>
                  </p:sp>
                  <p:sp>
                    <p:nvSpPr>
                      <p:cNvPr id="38" name="Rectangle 37"/>
                      <p:cNvSpPr/>
                      <p:nvPr/>
                    </p:nvSpPr>
                    <p:spPr>
                      <a:xfrm>
                        <a:off x="1547664" y="6237312"/>
                        <a:ext cx="1368152" cy="620688"/>
                      </a:xfrm>
                      <a:prstGeom prst="rect">
                        <a:avLst/>
                      </a:prstGeom>
                      <a:noFill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de-CH"/>
                      </a:p>
                    </p:txBody>
                  </p:sp>
                </p:grpSp>
                <p:cxnSp>
                  <p:nvCxnSpPr>
                    <p:cNvPr id="34" name="Straight Connector 33"/>
                    <p:cNvCxnSpPr/>
                    <p:nvPr/>
                  </p:nvCxnSpPr>
                  <p:spPr>
                    <a:xfrm>
                      <a:off x="0" y="6093296"/>
                      <a:ext cx="9144000" cy="0"/>
                    </a:xfrm>
                    <a:prstGeom prst="line">
                      <a:avLst/>
                    </a:prstGeom>
                    <a:ln w="3810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aphicFrame>
                <p:nvGraphicFramePr>
                  <p:cNvPr id="31" name="Object 6"/>
                  <p:cNvGraphicFramePr>
                    <a:graphicFrameLocks noChangeAspect="1"/>
                  </p:cNvGraphicFramePr>
                  <p:nvPr/>
                </p:nvGraphicFramePr>
                <p:xfrm>
                  <a:off x="2938463" y="6257925"/>
                  <a:ext cx="1073150" cy="550863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190724" name="Equation" r:id="rId16" imgW="495000" imgH="253800" progId="Equation.3">
                          <p:embed/>
                        </p:oleObj>
                      </mc:Choice>
                      <mc:Fallback>
                        <p:oleObj name="Equation" r:id="rId16" imgW="495000" imgH="253800" progId="Equation.3">
                          <p:embed/>
                          <p:pic>
                            <p:nvPicPr>
                              <p:cNvPr id="0" name="Picture 8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17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2938463" y="6257925"/>
                                <a:ext cx="1073150" cy="550863"/>
                              </a:xfrm>
                              <a:prstGeom prst="rect">
                                <a:avLst/>
                              </a:prstGeom>
                              <a:noFill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sp>
                <p:nvSpPr>
                  <p:cNvPr id="32" name="Rectangle 31"/>
                  <p:cNvSpPr/>
                  <p:nvPr/>
                </p:nvSpPr>
                <p:spPr>
                  <a:xfrm>
                    <a:off x="2915816" y="6237312"/>
                    <a:ext cx="1152128" cy="620688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CH"/>
                  </a:p>
                </p:txBody>
              </p:sp>
            </p:grpSp>
            <p:graphicFrame>
              <p:nvGraphicFramePr>
                <p:cNvPr id="28" name="Object 7"/>
                <p:cNvGraphicFramePr>
                  <a:graphicFrameLocks noChangeAspect="1"/>
                </p:cNvGraphicFramePr>
                <p:nvPr/>
              </p:nvGraphicFramePr>
              <p:xfrm>
                <a:off x="4116473" y="6309320"/>
                <a:ext cx="714375" cy="385763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90725" name="Equation" r:id="rId18" imgW="330120" imgH="177480" progId="Equation.3">
                        <p:embed/>
                      </p:oleObj>
                    </mc:Choice>
                    <mc:Fallback>
                      <p:oleObj name="Equation" r:id="rId18" imgW="330120" imgH="177480" progId="Equation.3">
                        <p:embed/>
                        <p:pic>
                          <p:nvPicPr>
                            <p:cNvPr id="0" name="Picture 9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9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116473" y="6309320"/>
                              <a:ext cx="714375" cy="385763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29" name="Rectangle 28"/>
                <p:cNvSpPr/>
                <p:nvPr/>
              </p:nvSpPr>
              <p:spPr>
                <a:xfrm>
                  <a:off x="4067944" y="6235512"/>
                  <a:ext cx="792088" cy="620688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CH"/>
                </a:p>
              </p:txBody>
            </p:sp>
          </p:grpSp>
          <p:sp>
            <p:nvSpPr>
              <p:cNvPr id="25" name="Rectangle 24"/>
              <p:cNvSpPr/>
              <p:nvPr/>
            </p:nvSpPr>
            <p:spPr>
              <a:xfrm>
                <a:off x="4860032" y="6237312"/>
                <a:ext cx="1152128" cy="62068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graphicFrame>
            <p:nvGraphicFramePr>
              <p:cNvPr id="26" name="Object 7"/>
              <p:cNvGraphicFramePr>
                <a:graphicFrameLocks noChangeAspect="1"/>
              </p:cNvGraphicFramePr>
              <p:nvPr/>
            </p:nvGraphicFramePr>
            <p:xfrm>
              <a:off x="4932040" y="6309320"/>
              <a:ext cx="1046162" cy="4254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90726" name="Equation" r:id="rId20" imgW="469800" imgH="190440" progId="Equation.3">
                      <p:embed/>
                    </p:oleObj>
                  </mc:Choice>
                  <mc:Fallback>
                    <p:oleObj name="Equation" r:id="rId20" imgW="469800" imgH="190440" progId="Equation.3">
                      <p:embed/>
                      <p:pic>
                        <p:nvPicPr>
                          <p:cNvPr id="0" name="Picture 1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932040" y="6309320"/>
                            <a:ext cx="1046162" cy="42545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cxnSp>
        <p:nvCxnSpPr>
          <p:cNvPr id="30" name="Straight Arrow Connector 29"/>
          <p:cNvCxnSpPr/>
          <p:nvPr/>
        </p:nvCxnSpPr>
        <p:spPr>
          <a:xfrm flipH="1" flipV="1">
            <a:off x="5796136" y="3212976"/>
            <a:ext cx="1872208" cy="7920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732240" y="4005064"/>
            <a:ext cx="1552386" cy="3693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de-CH" dirty="0" smtClean="0"/>
              <a:t>For l</a:t>
            </a:r>
            <a:r>
              <a:rPr lang="de-CH" dirty="0">
                <a:latin typeface="Calibri" panose="020F0502020204030204" pitchFamily="34" charset="0"/>
                <a:sym typeface="Mathematica1"/>
              </a:rPr>
              <a:t> ≈ </a:t>
            </a:r>
            <a:r>
              <a:rPr lang="de-CH" dirty="0" smtClean="0">
                <a:sym typeface="Mathematica1"/>
              </a:rPr>
              <a:t>n</a:t>
            </a:r>
            <a:r>
              <a:rPr lang="de-CH" dirty="0" smtClean="0">
                <a:sym typeface="Mathematica1"/>
              </a:rPr>
              <a:t>:</a:t>
            </a:r>
            <a:endParaRPr lang="de-CH" dirty="0" smtClean="0">
              <a:sym typeface="Mathematica1"/>
            </a:endParaRPr>
          </a:p>
        </p:txBody>
      </p:sp>
      <p:graphicFrame>
        <p:nvGraphicFramePr>
          <p:cNvPr id="42" name="Object 7"/>
          <p:cNvGraphicFramePr>
            <a:graphicFrameLocks noChangeAspect="1"/>
          </p:cNvGraphicFramePr>
          <p:nvPr/>
        </p:nvGraphicFramePr>
        <p:xfrm>
          <a:off x="7621588" y="3962400"/>
          <a:ext cx="522287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727" name="Equation" r:id="rId22" imgW="241200" imgH="177480" progId="Equation.3">
                  <p:embed/>
                </p:oleObj>
              </mc:Choice>
              <mc:Fallback>
                <p:oleObj name="Equation" r:id="rId22" imgW="241200" imgH="1774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1588" y="3962400"/>
                        <a:ext cx="522287" cy="385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8429" name="Object 13"/>
          <p:cNvGraphicFramePr>
            <a:graphicFrameLocks noChangeAspect="1"/>
          </p:cNvGraphicFramePr>
          <p:nvPr/>
        </p:nvGraphicFramePr>
        <p:xfrm>
          <a:off x="7608888" y="6284913"/>
          <a:ext cx="1176337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728" name="Equation" r:id="rId24" imgW="558720" imgH="215640" progId="Equation.3">
                  <p:embed/>
                </p:oleObj>
              </mc:Choice>
              <mc:Fallback>
                <p:oleObj name="Equation" r:id="rId24" imgW="558720" imgH="21564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08888" y="6284913"/>
                        <a:ext cx="1176337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Rectangle 45"/>
          <p:cNvSpPr/>
          <p:nvPr/>
        </p:nvSpPr>
        <p:spPr>
          <a:xfrm>
            <a:off x="7452320" y="6237312"/>
            <a:ext cx="1440160" cy="6206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cxnSp>
        <p:nvCxnSpPr>
          <p:cNvPr id="33" name="Straight Arrow Connector 32"/>
          <p:cNvCxnSpPr>
            <a:stCxn id="39" idx="0"/>
          </p:cNvCxnSpPr>
          <p:nvPr/>
        </p:nvCxnSpPr>
        <p:spPr>
          <a:xfrm flipH="1" flipV="1">
            <a:off x="3563888" y="2924944"/>
            <a:ext cx="1188132" cy="223224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851920" y="5157192"/>
            <a:ext cx="1800200" cy="64633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de-CH" dirty="0" smtClean="0"/>
              <a:t>For l</a:t>
            </a:r>
            <a:r>
              <a:rPr lang="de-CH" dirty="0">
                <a:latin typeface="Calibri" panose="020F0502020204030204" pitchFamily="34" charset="0"/>
                <a:sym typeface="Mathematica1"/>
              </a:rPr>
              <a:t> ≈ </a:t>
            </a:r>
            <a:r>
              <a:rPr lang="de-CH" dirty="0" smtClean="0">
                <a:sym typeface="Mathematica1"/>
              </a:rPr>
              <a:t>n:</a:t>
            </a:r>
          </a:p>
          <a:p>
            <a:r>
              <a:rPr lang="de-CH" dirty="0" smtClean="0">
                <a:sym typeface="Mathematica1"/>
              </a:rPr>
              <a:t>Overlap of WF</a:t>
            </a:r>
            <a:endParaRPr lang="de-CH" dirty="0" smtClean="0"/>
          </a:p>
        </p:txBody>
      </p:sp>
      <p:graphicFrame>
        <p:nvGraphicFramePr>
          <p:cNvPr id="4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6778722"/>
              </p:ext>
            </p:extLst>
          </p:nvPr>
        </p:nvGraphicFramePr>
        <p:xfrm>
          <a:off x="4732263" y="5119688"/>
          <a:ext cx="631825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729" name="Equation" r:id="rId26" imgW="291960" imgH="177480" progId="Equation.3">
                  <p:embed/>
                </p:oleObj>
              </mc:Choice>
              <mc:Fallback>
                <p:oleObj name="Equation" r:id="rId26" imgW="291960" imgH="17748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2263" y="5119688"/>
                        <a:ext cx="631825" cy="385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Tm="34944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Lifetime</a:t>
            </a:r>
            <a:endParaRPr lang="de-CH" dirty="0"/>
          </a:p>
        </p:txBody>
      </p:sp>
      <p:graphicFrame>
        <p:nvGraphicFramePr>
          <p:cNvPr id="3073" name="Object 1"/>
          <p:cNvGraphicFramePr>
            <a:graphicFrameLocks noChangeAspect="1"/>
          </p:cNvGraphicFramePr>
          <p:nvPr/>
        </p:nvGraphicFramePr>
        <p:xfrm>
          <a:off x="539552" y="1268760"/>
          <a:ext cx="5153025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540" name="Equation" r:id="rId4" imgW="2501640" imgH="431640" progId="Equation.3">
                  <p:embed/>
                </p:oleObj>
              </mc:Choice>
              <mc:Fallback>
                <p:oleObj name="Equation" r:id="rId4" imgW="250164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268760"/>
                        <a:ext cx="5153025" cy="893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22" name="Object 6"/>
          <p:cNvGraphicFramePr>
            <a:graphicFrameLocks noChangeAspect="1"/>
          </p:cNvGraphicFramePr>
          <p:nvPr/>
        </p:nvGraphicFramePr>
        <p:xfrm>
          <a:off x="6156176" y="1196752"/>
          <a:ext cx="2616200" cy="107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541" name="Equation" r:id="rId6" imgW="1269720" imgH="520560" progId="Equation.3">
                  <p:embed/>
                </p:oleObj>
              </mc:Choice>
              <mc:Fallback>
                <p:oleObj name="Equation" r:id="rId6" imgW="1269720" imgH="5205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176" y="1196752"/>
                        <a:ext cx="2616200" cy="1077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7352870"/>
              </p:ext>
            </p:extLst>
          </p:nvPr>
        </p:nvGraphicFramePr>
        <p:xfrm>
          <a:off x="395536" y="2708920"/>
          <a:ext cx="8213104" cy="31683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4226"/>
                <a:gridCol w="2430270"/>
                <a:gridCol w="2020416"/>
                <a:gridCol w="1728192"/>
              </a:tblGrid>
              <a:tr h="1057891">
                <a:tc>
                  <a:txBody>
                    <a:bodyPr/>
                    <a:lstStyle/>
                    <a:p>
                      <a:r>
                        <a:rPr lang="de-CH" dirty="0" smtClean="0"/>
                        <a:t>State</a:t>
                      </a:r>
                      <a:endParaRPr lang="de-C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/>
                        <a:t>Stark</a:t>
                      </a:r>
                      <a:r>
                        <a:rPr lang="de-CH" baseline="0" dirty="0" smtClean="0"/>
                        <a:t> State</a:t>
                      </a:r>
                    </a:p>
                    <a:p>
                      <a:pPr algn="ctr"/>
                      <a:r>
                        <a:rPr lang="de-CH" baseline="0" dirty="0" smtClean="0"/>
                        <a:t>60 p</a:t>
                      </a:r>
                    </a:p>
                    <a:p>
                      <a:pPr algn="ctr"/>
                      <a:r>
                        <a:rPr lang="de-CH" baseline="0" dirty="0" smtClean="0"/>
                        <a:t>            </a:t>
                      </a:r>
                      <a:r>
                        <a:rPr lang="de-CH" b="0" baseline="0" dirty="0" smtClean="0">
                          <a:solidFill>
                            <a:schemeClr val="tx1"/>
                          </a:solidFill>
                        </a:rPr>
                        <a:t>small</a:t>
                      </a:r>
                      <a:endParaRPr lang="de-CH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/>
                        <a:t>Circular</a:t>
                      </a:r>
                      <a:r>
                        <a:rPr lang="de-CH" baseline="0" dirty="0" smtClean="0"/>
                        <a:t> state</a:t>
                      </a:r>
                    </a:p>
                    <a:p>
                      <a:pPr algn="ctr"/>
                      <a:r>
                        <a:rPr lang="de-CH" baseline="0" dirty="0" smtClean="0"/>
                        <a:t>60 l=59 m=59</a:t>
                      </a:r>
                    </a:p>
                    <a:p>
                      <a:pPr algn="ctr"/>
                      <a:endParaRPr lang="de-C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/>
                        <a:t>Statistical mixture</a:t>
                      </a:r>
                      <a:endParaRPr lang="de-CH" dirty="0"/>
                    </a:p>
                  </a:txBody>
                  <a:tcPr anchor="ctr"/>
                </a:tc>
              </a:tr>
              <a:tr h="1055231">
                <a:tc>
                  <a:txBody>
                    <a:bodyPr/>
                    <a:lstStyle/>
                    <a:p>
                      <a:r>
                        <a:rPr lang="de-CH" dirty="0" smtClean="0"/>
                        <a:t>Scaling</a:t>
                      </a:r>
                      <a:endParaRPr lang="de-C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CH" dirty="0" smtClean="0"/>
                    </a:p>
                    <a:p>
                      <a:endParaRPr lang="de-CH" dirty="0" smtClean="0"/>
                    </a:p>
                    <a:p>
                      <a:r>
                        <a:rPr lang="de-CH" dirty="0" smtClean="0"/>
                        <a:t> (overlap of      </a:t>
                      </a:r>
                      <a:r>
                        <a:rPr lang="de-CH" baseline="0" dirty="0" smtClean="0"/>
                        <a:t> </a:t>
                      </a:r>
                      <a:r>
                        <a:rPr lang="de-CH" dirty="0" smtClean="0"/>
                        <a:t>       </a:t>
                      </a:r>
                      <a:r>
                        <a:rPr lang="de-CH" baseline="0" dirty="0" smtClean="0"/>
                        <a:t>      </a:t>
                      </a:r>
                      <a:r>
                        <a:rPr lang="de-CH" dirty="0" smtClean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CH" dirty="0" smtClean="0"/>
                    </a:p>
                    <a:p>
                      <a:endParaRPr lang="de-CH" dirty="0" smtClean="0"/>
                    </a:p>
                    <a:p>
                      <a:endParaRPr lang="de-C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 anchor="ctr"/>
                </a:tc>
              </a:tr>
              <a:tr h="1055231">
                <a:tc>
                  <a:txBody>
                    <a:bodyPr/>
                    <a:lstStyle/>
                    <a:p>
                      <a:r>
                        <a:rPr lang="de-CH" dirty="0" smtClean="0"/>
                        <a:t>Lifetime</a:t>
                      </a:r>
                      <a:endParaRPr lang="de-C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800" dirty="0" smtClean="0"/>
                        <a:t>7.2 </a:t>
                      </a:r>
                      <a:r>
                        <a:rPr lang="el-GR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μ</a:t>
                      </a:r>
                      <a:r>
                        <a:rPr lang="de-CH" sz="2800" dirty="0" smtClean="0"/>
                        <a:t>s</a:t>
                      </a:r>
                      <a:endParaRPr lang="de-CH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800" dirty="0" smtClean="0"/>
                        <a:t>70 ms</a:t>
                      </a:r>
                      <a:endParaRPr lang="de-CH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800" dirty="0" smtClean="0"/>
                        <a:t>    ms</a:t>
                      </a:r>
                      <a:endParaRPr lang="de-CH" sz="28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3347864" y="3758843"/>
          <a:ext cx="576064" cy="6583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542" name="Equation" r:id="rId8" imgW="177480" imgH="203040" progId="Equation.3">
                  <p:embed/>
                </p:oleObj>
              </mc:Choice>
              <mc:Fallback>
                <p:oleObj name="Equation" r:id="rId8" imgW="17748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3758843"/>
                        <a:ext cx="576064" cy="65835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1016" name="Object 8"/>
          <p:cNvGraphicFramePr>
            <a:graphicFrameLocks noChangeAspect="1"/>
          </p:cNvGraphicFramePr>
          <p:nvPr/>
        </p:nvGraphicFramePr>
        <p:xfrm>
          <a:off x="5580112" y="3758843"/>
          <a:ext cx="576263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543" name="Equation" r:id="rId10" imgW="177480" imgH="203040" progId="Equation.3">
                  <p:embed/>
                </p:oleObj>
              </mc:Choice>
              <mc:Fallback>
                <p:oleObj name="Equation" r:id="rId10" imgW="17748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112" y="3758843"/>
                        <a:ext cx="576263" cy="658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1017" name="Object 9"/>
          <p:cNvGraphicFramePr>
            <a:graphicFrameLocks noChangeAspect="1"/>
          </p:cNvGraphicFramePr>
          <p:nvPr/>
        </p:nvGraphicFramePr>
        <p:xfrm>
          <a:off x="7308304" y="3758843"/>
          <a:ext cx="782637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544" name="Equation" r:id="rId12" imgW="241200" imgH="203040" progId="Equation.3">
                  <p:embed/>
                </p:oleObj>
              </mc:Choice>
              <mc:Fallback>
                <p:oleObj name="Equation" r:id="rId12" imgW="24120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8304" y="3758843"/>
                        <a:ext cx="782637" cy="658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1018" name="Object 10"/>
          <p:cNvGraphicFramePr>
            <a:graphicFrameLocks noChangeAspect="1"/>
          </p:cNvGraphicFramePr>
          <p:nvPr/>
        </p:nvGraphicFramePr>
        <p:xfrm>
          <a:off x="5148064" y="3382862"/>
          <a:ext cx="1549226" cy="26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545" name="Equation" r:id="rId14" imgW="1206360" imgH="203040" progId="Equation.3">
                  <p:embed/>
                </p:oleObj>
              </mc:Choice>
              <mc:Fallback>
                <p:oleObj name="Equation" r:id="rId14" imgW="1206360" imgH="203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064" y="3382862"/>
                        <a:ext cx="1549226" cy="262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1019" name="Object 11"/>
          <p:cNvGraphicFramePr>
            <a:graphicFrameLocks noChangeAspect="1"/>
          </p:cNvGraphicFramePr>
          <p:nvPr/>
        </p:nvGraphicFramePr>
        <p:xfrm>
          <a:off x="3059832" y="3367409"/>
          <a:ext cx="548332" cy="3152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546" name="Equation" r:id="rId16" imgW="355320" imgH="203040" progId="Equation.3">
                  <p:embed/>
                </p:oleObj>
              </mc:Choice>
              <mc:Fallback>
                <p:oleObj name="Equation" r:id="rId16" imgW="355320" imgH="2030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3367409"/>
                        <a:ext cx="548332" cy="31524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7218666" y="5208562"/>
          <a:ext cx="593694" cy="3633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547" name="Equation" r:id="rId18" imgW="126720" imgH="126720" progId="Equation.3">
                  <p:embed/>
                </p:oleObj>
              </mc:Choice>
              <mc:Fallback>
                <p:oleObj name="Equation" r:id="rId18" imgW="126720" imgH="12672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8666" y="5208562"/>
                        <a:ext cx="593694" cy="36334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1021" name="Object 13"/>
          <p:cNvGraphicFramePr>
            <a:graphicFrameLocks noChangeAspect="1"/>
          </p:cNvGraphicFramePr>
          <p:nvPr/>
        </p:nvGraphicFramePr>
        <p:xfrm>
          <a:off x="3573936" y="4180896"/>
          <a:ext cx="1094323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548" name="Equation" r:id="rId20" imgW="457200" imgH="241200" progId="Equation.3">
                  <p:embed/>
                </p:oleObj>
              </mc:Choice>
              <mc:Fallback>
                <p:oleObj name="Equation" r:id="rId20" imgW="457200" imgH="2412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3936" y="4180896"/>
                        <a:ext cx="1094323" cy="576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1022" name="Object 14"/>
          <p:cNvGraphicFramePr>
            <a:graphicFrameLocks noChangeAspect="1"/>
          </p:cNvGraphicFramePr>
          <p:nvPr/>
        </p:nvGraphicFramePr>
        <p:xfrm>
          <a:off x="5292080" y="4334192"/>
          <a:ext cx="993775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549" name="Equation" r:id="rId22" imgW="520560" imgH="253800" progId="Equation.3">
                  <p:embed/>
                </p:oleObj>
              </mc:Choice>
              <mc:Fallback>
                <p:oleObj name="Equation" r:id="rId22" imgW="520560" imgH="2538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4334192"/>
                        <a:ext cx="993775" cy="484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0" name="Group 19"/>
          <p:cNvGrpSpPr/>
          <p:nvPr/>
        </p:nvGrpSpPr>
        <p:grpSpPr>
          <a:xfrm>
            <a:off x="0" y="6093296"/>
            <a:ext cx="9144000" cy="764704"/>
            <a:chOff x="0" y="6093296"/>
            <a:chExt cx="9144000" cy="764704"/>
          </a:xfrm>
        </p:grpSpPr>
        <p:sp>
          <p:nvSpPr>
            <p:cNvPr id="31" name="Rectangle 30"/>
            <p:cNvSpPr/>
            <p:nvPr/>
          </p:nvSpPr>
          <p:spPr>
            <a:xfrm>
              <a:off x="6012160" y="6237312"/>
              <a:ext cx="1440160" cy="62068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graphicFrame>
          <p:nvGraphicFramePr>
            <p:cNvPr id="32" name="Object 7"/>
            <p:cNvGraphicFramePr>
              <a:graphicFrameLocks noChangeAspect="1"/>
            </p:cNvGraphicFramePr>
            <p:nvPr/>
          </p:nvGraphicFramePr>
          <p:xfrm>
            <a:off x="6084168" y="6253163"/>
            <a:ext cx="1346200" cy="4968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550" name="Equation" r:id="rId24" imgW="622080" imgH="228600" progId="Equation.3">
                    <p:embed/>
                  </p:oleObj>
                </mc:Choice>
                <mc:Fallback>
                  <p:oleObj name="Equation" r:id="rId24" imgW="622080" imgH="228600" progId="Equation.3">
                    <p:embed/>
                    <p:pic>
                      <p:nvPicPr>
                        <p:cNvPr id="0" name="Picture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84168" y="6253163"/>
                          <a:ext cx="1346200" cy="4968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3" name="Group 81"/>
            <p:cNvGrpSpPr/>
            <p:nvPr/>
          </p:nvGrpSpPr>
          <p:grpSpPr>
            <a:xfrm>
              <a:off x="0" y="6093296"/>
              <a:ext cx="9144000" cy="764704"/>
              <a:chOff x="0" y="6093296"/>
              <a:chExt cx="9144000" cy="764704"/>
            </a:xfrm>
          </p:grpSpPr>
          <p:grpSp>
            <p:nvGrpSpPr>
              <p:cNvPr id="34" name="Group 10"/>
              <p:cNvGrpSpPr/>
              <p:nvPr/>
            </p:nvGrpSpPr>
            <p:grpSpPr>
              <a:xfrm>
                <a:off x="0" y="6093296"/>
                <a:ext cx="9144000" cy="764704"/>
                <a:chOff x="0" y="6093296"/>
                <a:chExt cx="9144000" cy="764704"/>
              </a:xfrm>
            </p:grpSpPr>
            <p:grpSp>
              <p:nvGrpSpPr>
                <p:cNvPr id="37" name="Group 85"/>
                <p:cNvGrpSpPr/>
                <p:nvPr/>
              </p:nvGrpSpPr>
              <p:grpSpPr>
                <a:xfrm>
                  <a:off x="0" y="6093296"/>
                  <a:ext cx="9144000" cy="764704"/>
                  <a:chOff x="0" y="6093296"/>
                  <a:chExt cx="9144000" cy="764704"/>
                </a:xfrm>
              </p:grpSpPr>
              <p:grpSp>
                <p:nvGrpSpPr>
                  <p:cNvPr id="40" name="Group 4"/>
                  <p:cNvGrpSpPr/>
                  <p:nvPr/>
                </p:nvGrpSpPr>
                <p:grpSpPr>
                  <a:xfrm>
                    <a:off x="0" y="6093296"/>
                    <a:ext cx="9144000" cy="764704"/>
                    <a:chOff x="0" y="6093296"/>
                    <a:chExt cx="9144000" cy="764704"/>
                  </a:xfrm>
                </p:grpSpPr>
                <p:grpSp>
                  <p:nvGrpSpPr>
                    <p:cNvPr id="43" name="Group 32"/>
                    <p:cNvGrpSpPr/>
                    <p:nvPr/>
                  </p:nvGrpSpPr>
                  <p:grpSpPr>
                    <a:xfrm>
                      <a:off x="0" y="6234965"/>
                      <a:ext cx="2915816" cy="623035"/>
                      <a:chOff x="0" y="6234965"/>
                      <a:chExt cx="2915816" cy="623035"/>
                    </a:xfrm>
                  </p:grpSpPr>
                  <p:graphicFrame>
                    <p:nvGraphicFramePr>
                      <p:cNvPr id="45" name="Object 4"/>
                      <p:cNvGraphicFramePr>
                        <a:graphicFrameLocks noChangeAspect="1"/>
                      </p:cNvGraphicFramePr>
                      <p:nvPr/>
                    </p:nvGraphicFramePr>
                    <p:xfrm>
                      <a:off x="1581150" y="6243638"/>
                      <a:ext cx="1295400" cy="573087"/>
                    </p:xfrm>
                    <a:graphic>
                      <a:graphicData uri="http://schemas.openxmlformats.org/presentationml/2006/ole">
                        <mc:AlternateContent xmlns:mc="http://schemas.openxmlformats.org/markup-compatibility/2006">
                          <mc:Choice xmlns:v="urn:schemas-microsoft-com:vml" Requires="v">
                            <p:oleObj spid="_x0000_s50551" name="Equation" r:id="rId26" imgW="977760" imgH="431640" progId="Equation.3">
                              <p:embed/>
                            </p:oleObj>
                          </mc:Choice>
                          <mc:Fallback>
                            <p:oleObj name="Equation" r:id="rId26" imgW="977760" imgH="431640" progId="Equation.3">
                              <p:embed/>
                              <p:pic>
                                <p:nvPicPr>
                                  <p:cNvPr id="0" name="Picture 18"/>
                                  <p:cNvPicPr>
                                    <a:picLocks noChangeAspect="1" noChangeArrowheads="1"/>
                                  </p:cNvPicPr>
                                  <p:nvPr/>
                                </p:nvPicPr>
                                <p:blipFill>
                                  <a:blip r:embed="rId27">
                                    <a:extLst>
                                      <a:ext uri="{28A0092B-C50C-407E-A947-70E740481C1C}">
                                        <a14:useLocalDpi xmlns:a14="http://schemas.microsoft.com/office/drawing/2010/main" val="0"/>
                                      </a:ext>
                                    </a:extLst>
                                  </a:blip>
                                  <a:srcRect/>
                                  <a:stretch>
                                    <a:fillRect/>
                                  </a:stretch>
                                </p:blipFill>
                                <p:spPr bwMode="auto">
                                  <a:xfrm>
                                    <a:off x="1581150" y="6243638"/>
                                    <a:ext cx="1295400" cy="573087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rgbClr val="FFFFFF"/>
                                        </a:solidFill>
                                      </a14:hiddenFill>
                                    </a:ext>
                                  </a:extLst>
                                </p:spPr>
                              </p:pic>
                            </p:oleObj>
                          </mc:Fallback>
                        </mc:AlternateContent>
                      </a:graphicData>
                    </a:graphic>
                  </p:graphicFrame>
                  <p:graphicFrame>
                    <p:nvGraphicFramePr>
                      <p:cNvPr id="46" name="Object 5"/>
                      <p:cNvGraphicFramePr>
                        <a:graphicFrameLocks noChangeAspect="1"/>
                      </p:cNvGraphicFramePr>
                      <p:nvPr/>
                    </p:nvGraphicFramePr>
                    <p:xfrm>
                      <a:off x="0" y="6234965"/>
                      <a:ext cx="1515888" cy="623035"/>
                    </p:xfrm>
                    <a:graphic>
                      <a:graphicData uri="http://schemas.openxmlformats.org/presentationml/2006/ole">
                        <mc:AlternateContent xmlns:mc="http://schemas.openxmlformats.org/markup-compatibility/2006">
                          <mc:Choice xmlns:v="urn:schemas-microsoft-com:vml" Requires="v">
                            <p:oleObj spid="_x0000_s50552" name="Equation" r:id="rId28" imgW="1054080" imgH="431640" progId="Equation.3">
                              <p:embed/>
                            </p:oleObj>
                          </mc:Choice>
                          <mc:Fallback>
                            <p:oleObj name="Equation" r:id="rId28" imgW="1054080" imgH="431640" progId="Equation.3">
                              <p:embed/>
                              <p:pic>
                                <p:nvPicPr>
                                  <p:cNvPr id="0" name="Picture 19"/>
                                  <p:cNvPicPr>
                                    <a:picLocks noChangeAspect="1" noChangeArrowheads="1"/>
                                  </p:cNvPicPr>
                                  <p:nvPr/>
                                </p:nvPicPr>
                                <p:blipFill>
                                  <a:blip r:embed="rId29">
                                    <a:extLst>
                                      <a:ext uri="{28A0092B-C50C-407E-A947-70E740481C1C}">
                                        <a14:useLocalDpi xmlns:a14="http://schemas.microsoft.com/office/drawing/2010/main" val="0"/>
                                      </a:ext>
                                    </a:extLst>
                                  </a:blip>
                                  <a:srcRect/>
                                  <a:stretch>
                                    <a:fillRect/>
                                  </a:stretch>
                                </p:blipFill>
                                <p:spPr bwMode="auto">
                                  <a:xfrm>
                                    <a:off x="0" y="6234965"/>
                                    <a:ext cx="1515888" cy="623035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rgbClr val="FFFFFF"/>
                                        </a:solidFill>
                                      </a14:hiddenFill>
                                    </a:ext>
                                  </a:extLst>
                                </p:spPr>
                              </p:pic>
                            </p:oleObj>
                          </mc:Fallback>
                        </mc:AlternateContent>
                      </a:graphicData>
                    </a:graphic>
                  </p:graphicFrame>
                  <p:sp>
                    <p:nvSpPr>
                      <p:cNvPr id="47" name="Rectangle 46"/>
                      <p:cNvSpPr/>
                      <p:nvPr/>
                    </p:nvSpPr>
                    <p:spPr>
                      <a:xfrm>
                        <a:off x="0" y="6237312"/>
                        <a:ext cx="1547664" cy="620688"/>
                      </a:xfrm>
                      <a:prstGeom prst="rect">
                        <a:avLst/>
                      </a:prstGeom>
                      <a:noFill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de-CH"/>
                      </a:p>
                    </p:txBody>
                  </p:sp>
                  <p:sp>
                    <p:nvSpPr>
                      <p:cNvPr id="48" name="Rectangle 47"/>
                      <p:cNvSpPr/>
                      <p:nvPr/>
                    </p:nvSpPr>
                    <p:spPr>
                      <a:xfrm>
                        <a:off x="1547664" y="6237312"/>
                        <a:ext cx="1368152" cy="620688"/>
                      </a:xfrm>
                      <a:prstGeom prst="rect">
                        <a:avLst/>
                      </a:prstGeom>
                      <a:noFill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de-CH"/>
                      </a:p>
                    </p:txBody>
                  </p:sp>
                </p:grpSp>
                <p:cxnSp>
                  <p:nvCxnSpPr>
                    <p:cNvPr id="44" name="Straight Connector 43"/>
                    <p:cNvCxnSpPr/>
                    <p:nvPr/>
                  </p:nvCxnSpPr>
                  <p:spPr>
                    <a:xfrm>
                      <a:off x="0" y="6093296"/>
                      <a:ext cx="9144000" cy="0"/>
                    </a:xfrm>
                    <a:prstGeom prst="line">
                      <a:avLst/>
                    </a:prstGeom>
                    <a:ln w="3810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aphicFrame>
                <p:nvGraphicFramePr>
                  <p:cNvPr id="41" name="Object 6"/>
                  <p:cNvGraphicFramePr>
                    <a:graphicFrameLocks noChangeAspect="1"/>
                  </p:cNvGraphicFramePr>
                  <p:nvPr/>
                </p:nvGraphicFramePr>
                <p:xfrm>
                  <a:off x="2938463" y="6257925"/>
                  <a:ext cx="1073150" cy="550863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50553" name="Equation" r:id="rId30" imgW="495000" imgH="253800" progId="Equation.3">
                          <p:embed/>
                        </p:oleObj>
                      </mc:Choice>
                      <mc:Fallback>
                        <p:oleObj name="Equation" r:id="rId30" imgW="495000" imgH="253800" progId="Equation.3">
                          <p:embed/>
                          <p:pic>
                            <p:nvPicPr>
                              <p:cNvPr id="0" name="Picture 20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31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2938463" y="6257925"/>
                                <a:ext cx="1073150" cy="550863"/>
                              </a:xfrm>
                              <a:prstGeom prst="rect">
                                <a:avLst/>
                              </a:prstGeom>
                              <a:noFill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sp>
                <p:nvSpPr>
                  <p:cNvPr id="42" name="Rectangle 41"/>
                  <p:cNvSpPr/>
                  <p:nvPr/>
                </p:nvSpPr>
                <p:spPr>
                  <a:xfrm>
                    <a:off x="2915816" y="6237312"/>
                    <a:ext cx="1152128" cy="620688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CH"/>
                  </a:p>
                </p:txBody>
              </p:sp>
            </p:grpSp>
            <p:graphicFrame>
              <p:nvGraphicFramePr>
                <p:cNvPr id="38" name="Object 7"/>
                <p:cNvGraphicFramePr>
                  <a:graphicFrameLocks noChangeAspect="1"/>
                </p:cNvGraphicFramePr>
                <p:nvPr/>
              </p:nvGraphicFramePr>
              <p:xfrm>
                <a:off x="4116473" y="6309320"/>
                <a:ext cx="714375" cy="385763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50554" name="Equation" r:id="rId32" imgW="330120" imgH="177480" progId="Equation.3">
                        <p:embed/>
                      </p:oleObj>
                    </mc:Choice>
                    <mc:Fallback>
                      <p:oleObj name="Equation" r:id="rId32" imgW="330120" imgH="177480" progId="Equation.3">
                        <p:embed/>
                        <p:pic>
                          <p:nvPicPr>
                            <p:cNvPr id="0" name="Picture 21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33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116473" y="6309320"/>
                              <a:ext cx="714375" cy="385763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39" name="Rectangle 38"/>
                <p:cNvSpPr/>
                <p:nvPr/>
              </p:nvSpPr>
              <p:spPr>
                <a:xfrm>
                  <a:off x="4067944" y="6235512"/>
                  <a:ext cx="792088" cy="620688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CH"/>
                </a:p>
              </p:txBody>
            </p:sp>
          </p:grpSp>
          <p:sp>
            <p:nvSpPr>
              <p:cNvPr id="35" name="Rectangle 34"/>
              <p:cNvSpPr/>
              <p:nvPr/>
            </p:nvSpPr>
            <p:spPr>
              <a:xfrm>
                <a:off x="4860032" y="6237312"/>
                <a:ext cx="1152128" cy="62068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graphicFrame>
            <p:nvGraphicFramePr>
              <p:cNvPr id="36" name="Object 7"/>
              <p:cNvGraphicFramePr>
                <a:graphicFrameLocks noChangeAspect="1"/>
              </p:cNvGraphicFramePr>
              <p:nvPr/>
            </p:nvGraphicFramePr>
            <p:xfrm>
              <a:off x="4932040" y="6309320"/>
              <a:ext cx="1046162" cy="4254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0555" name="Equation" r:id="rId34" imgW="469800" imgH="190440" progId="Equation.3">
                      <p:embed/>
                    </p:oleObj>
                  </mc:Choice>
                  <mc:Fallback>
                    <p:oleObj name="Equation" r:id="rId34" imgW="469800" imgH="190440" progId="Equation.3">
                      <p:embed/>
                      <p:pic>
                        <p:nvPicPr>
                          <p:cNvPr id="0" name="Picture 2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932040" y="6309320"/>
                            <a:ext cx="1046162" cy="42545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50" name="Rectangle 49"/>
          <p:cNvSpPr/>
          <p:nvPr/>
        </p:nvSpPr>
        <p:spPr>
          <a:xfrm>
            <a:off x="7452320" y="6237312"/>
            <a:ext cx="1440160" cy="6206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graphicFrame>
        <p:nvGraphicFramePr>
          <p:cNvPr id="51" name="Object 13"/>
          <p:cNvGraphicFramePr>
            <a:graphicFrameLocks noChangeAspect="1"/>
          </p:cNvGraphicFramePr>
          <p:nvPr/>
        </p:nvGraphicFramePr>
        <p:xfrm>
          <a:off x="7608888" y="6284913"/>
          <a:ext cx="1176337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556" name="Equation" r:id="rId36" imgW="558720" imgH="215640" progId="Equation.3">
                  <p:embed/>
                </p:oleObj>
              </mc:Choice>
              <mc:Fallback>
                <p:oleObj name="Equation" r:id="rId36" imgW="5587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08888" y="6284913"/>
                        <a:ext cx="1176337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Tm="77127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Introduction – What is „Rydberg“?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Rydberg atoms are (any) atoms in state with high principal quantum number </a:t>
            </a:r>
            <a:r>
              <a:rPr lang="de-CH" i="1" dirty="0" smtClean="0"/>
              <a:t>n.</a:t>
            </a:r>
          </a:p>
          <a:p>
            <a:endParaRPr lang="de-CH" dirty="0" smtClean="0"/>
          </a:p>
          <a:p>
            <a:r>
              <a:rPr lang="de-CH" dirty="0" smtClean="0"/>
              <a:t>Rydberg atoms are (any) atoms with exaggerated properties</a:t>
            </a:r>
            <a:endParaRPr lang="de-CH" i="1" dirty="0"/>
          </a:p>
          <a:p>
            <a:endParaRPr lang="de-CH" i="1" dirty="0" smtClean="0"/>
          </a:p>
          <a:p>
            <a:pPr>
              <a:buNone/>
            </a:pPr>
            <a:r>
              <a:rPr lang="de-CH" i="1" dirty="0" smtClean="0"/>
              <a:t>  		equivalent!</a:t>
            </a:r>
          </a:p>
        </p:txBody>
      </p:sp>
      <p:sp>
        <p:nvSpPr>
          <p:cNvPr id="4" name="Right Arrow 3"/>
          <p:cNvSpPr/>
          <p:nvPr/>
        </p:nvSpPr>
        <p:spPr>
          <a:xfrm>
            <a:off x="467544" y="5023688"/>
            <a:ext cx="782852" cy="4215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Introduction – How was it found?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10000"/>
          </a:bodyPr>
          <a:lstStyle/>
          <a:p>
            <a:r>
              <a:rPr lang="de-CH" dirty="0" smtClean="0"/>
              <a:t>In 1885: Balmer series:</a:t>
            </a:r>
          </a:p>
          <a:p>
            <a:pPr lvl="1"/>
            <a:endParaRPr lang="de-CH" dirty="0" smtClean="0"/>
          </a:p>
          <a:p>
            <a:pPr lvl="1"/>
            <a:r>
              <a:rPr lang="de-CH" dirty="0" smtClean="0"/>
              <a:t>Visible absorption wavelengths of H:</a:t>
            </a:r>
          </a:p>
          <a:p>
            <a:pPr lvl="1"/>
            <a:endParaRPr lang="de-CH" dirty="0"/>
          </a:p>
          <a:p>
            <a:pPr lvl="1"/>
            <a:endParaRPr lang="de-CH" dirty="0" smtClean="0"/>
          </a:p>
          <a:p>
            <a:pPr lvl="1"/>
            <a:endParaRPr lang="de-CH" dirty="0"/>
          </a:p>
          <a:p>
            <a:pPr lvl="1"/>
            <a:endParaRPr lang="de-CH" dirty="0" smtClean="0"/>
          </a:p>
          <a:p>
            <a:pPr lvl="1"/>
            <a:endParaRPr lang="de-CH" dirty="0" smtClean="0"/>
          </a:p>
          <a:p>
            <a:pPr lvl="1">
              <a:buNone/>
            </a:pPr>
            <a:endParaRPr lang="de-CH" dirty="0" smtClean="0"/>
          </a:p>
          <a:p>
            <a:pPr lvl="1"/>
            <a:r>
              <a:rPr lang="de-CH" dirty="0" smtClean="0"/>
              <a:t>Other series discovered by Lyman, Brackett, Paschen, ...</a:t>
            </a:r>
          </a:p>
          <a:p>
            <a:pPr lvl="1"/>
            <a:endParaRPr lang="de-CH" dirty="0" smtClean="0"/>
          </a:p>
          <a:p>
            <a:pPr lvl="1"/>
            <a:r>
              <a:rPr lang="de-CH" dirty="0" smtClean="0"/>
              <a:t>Summarized by Johannes Rydberg: </a:t>
            </a:r>
            <a:endParaRPr lang="de-CH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804248" y="3429000"/>
          <a:ext cx="1324511" cy="8246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113" name="Equation" r:id="rId4" imgW="672840" imgH="419040" progId="Equation.3">
                  <p:embed/>
                </p:oleObj>
              </mc:Choice>
              <mc:Fallback>
                <p:oleObj name="Equation" r:id="rId4" imgW="67284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248" y="3429000"/>
                        <a:ext cx="1324511" cy="82469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 descr="LymanSeries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225544" y="2996952"/>
            <a:ext cx="5362680" cy="2088232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114" name="Equation" r:id="rId7" imgW="114120" imgH="215640" progId="Equation.3">
                  <p:embed/>
                </p:oleObj>
              </mc:Choice>
              <mc:Fallback>
                <p:oleObj name="Equation" r:id="rId7" imgW="11412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5724128" y="5877272"/>
          <a:ext cx="1489075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115" name="Equation" r:id="rId9" imgW="787320" imgH="393480" progId="Equation.3">
                  <p:embed/>
                </p:oleObj>
              </mc:Choice>
              <mc:Fallback>
                <p:oleObj name="Equation" r:id="rId9" imgW="78732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128" y="5877272"/>
                        <a:ext cx="1489075" cy="74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Tm="15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Introduction – Generalization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10000"/>
          </a:bodyPr>
          <a:lstStyle/>
          <a:p>
            <a:r>
              <a:rPr lang="de-CH" dirty="0" smtClean="0"/>
              <a:t>In 1885: Balmer series:</a:t>
            </a:r>
          </a:p>
          <a:p>
            <a:pPr lvl="1"/>
            <a:endParaRPr lang="de-CH" dirty="0" smtClean="0"/>
          </a:p>
          <a:p>
            <a:pPr lvl="1"/>
            <a:r>
              <a:rPr lang="de-CH" dirty="0" smtClean="0"/>
              <a:t>Visible absorption wavelengths of H:</a:t>
            </a:r>
          </a:p>
          <a:p>
            <a:pPr lvl="1"/>
            <a:endParaRPr lang="de-CH" dirty="0"/>
          </a:p>
          <a:p>
            <a:pPr lvl="1"/>
            <a:endParaRPr lang="de-CH" dirty="0" smtClean="0"/>
          </a:p>
          <a:p>
            <a:pPr lvl="1"/>
            <a:endParaRPr lang="de-CH" dirty="0"/>
          </a:p>
          <a:p>
            <a:pPr lvl="1"/>
            <a:endParaRPr lang="de-CH" dirty="0" smtClean="0"/>
          </a:p>
          <a:p>
            <a:pPr lvl="1"/>
            <a:endParaRPr lang="de-CH" dirty="0" smtClean="0"/>
          </a:p>
          <a:p>
            <a:pPr lvl="1">
              <a:buNone/>
            </a:pPr>
            <a:endParaRPr lang="de-CH" dirty="0" smtClean="0"/>
          </a:p>
          <a:p>
            <a:pPr lvl="1"/>
            <a:r>
              <a:rPr lang="de-CH" dirty="0" smtClean="0"/>
              <a:t>Other series discovered by Lyman, Brackett, Paschen, ...</a:t>
            </a:r>
          </a:p>
          <a:p>
            <a:pPr lvl="1"/>
            <a:endParaRPr lang="de-CH" dirty="0" smtClean="0"/>
          </a:p>
          <a:p>
            <a:pPr lvl="1"/>
            <a:r>
              <a:rPr lang="de-CH" dirty="0" smtClean="0"/>
              <a:t>Quantum Defect was found for other atoms: </a:t>
            </a:r>
            <a:endParaRPr lang="de-CH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804248" y="3429000"/>
          <a:ext cx="1324511" cy="8246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37" name="Equation" r:id="rId4" imgW="672840" imgH="419040" progId="Equation.3">
                  <p:embed/>
                </p:oleObj>
              </mc:Choice>
              <mc:Fallback>
                <p:oleObj name="Equation" r:id="rId4" imgW="67284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248" y="3429000"/>
                        <a:ext cx="1324511" cy="82469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38" name="Equation" r:id="rId6" imgW="114120" imgH="215640" progId="Equation.3">
                  <p:embed/>
                </p:oleObj>
              </mc:Choice>
              <mc:Fallback>
                <p:oleObj name="Equation" r:id="rId6" imgW="11412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6851526" y="5877272"/>
          <a:ext cx="2112962" cy="81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39" name="Equation" r:id="rId8" imgW="1117440" imgH="431640" progId="Equation.3">
                  <p:embed/>
                </p:oleObj>
              </mc:Choice>
              <mc:Fallback>
                <p:oleObj name="Equation" r:id="rId8" imgW="111744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1526" y="5877272"/>
                        <a:ext cx="2112962" cy="814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 descr="LymanSeries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225544" y="2996952"/>
            <a:ext cx="5362680" cy="2088232"/>
          </a:xfrm>
          <a:prstGeom prst="rect">
            <a:avLst/>
          </a:prstGeom>
        </p:spPr>
      </p:pic>
    </p:spTree>
  </p:cSld>
  <p:clrMapOvr>
    <a:masterClrMapping/>
  </p:clrMapOvr>
  <p:transition advTm="141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Energy follows Rydberg formula:</a:t>
            </a:r>
            <a:endParaRPr lang="de-CH" i="1" dirty="0" smtClean="0"/>
          </a:p>
          <a:p>
            <a:endParaRPr lang="de-CH" dirty="0" smtClean="0"/>
          </a:p>
          <a:p>
            <a:endParaRPr lang="de-CH" b="1" i="1" dirty="0" smtClean="0"/>
          </a:p>
          <a:p>
            <a:pPr>
              <a:buNone/>
            </a:pPr>
            <a:r>
              <a:rPr lang="de-CH" i="1" dirty="0" smtClean="0"/>
              <a:t>  	</a:t>
            </a: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115616" y="2276475"/>
          <a:ext cx="4052888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Equation" r:id="rId4" imgW="1206360" imgH="342720" progId="Equation.3">
                  <p:embed/>
                </p:oleObj>
              </mc:Choice>
              <mc:Fallback>
                <p:oleObj name="Equation" r:id="rId4" imgW="1206360" imgH="3427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2276475"/>
                        <a:ext cx="4052888" cy="1152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Introduction – </a:t>
            </a:r>
            <a:r>
              <a:rPr lang="de-CH" dirty="0" smtClean="0">
                <a:solidFill>
                  <a:srgbClr val="FF0000"/>
                </a:solidFill>
              </a:rPr>
              <a:t>Rydberg atom</a:t>
            </a:r>
            <a:r>
              <a:rPr lang="de-CH" dirty="0" smtClean="0"/>
              <a:t>?</a:t>
            </a:r>
            <a:endParaRPr lang="de-CH" dirty="0"/>
          </a:p>
        </p:txBody>
      </p:sp>
      <p:pic>
        <p:nvPicPr>
          <p:cNvPr id="1027" name="Picture 3" descr="R:\USERS\tthiele\Administrative\Uebungen\2014HerbstQSITLecture\RydbergLecture\Johannes_Rydberg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32243" y="2348880"/>
            <a:ext cx="3316221" cy="4170983"/>
          </a:xfrm>
          <a:prstGeom prst="rect">
            <a:avLst/>
          </a:prstGeom>
          <a:noFill/>
        </p:spPr>
      </p:pic>
      <p:cxnSp>
        <p:nvCxnSpPr>
          <p:cNvPr id="9" name="Straight Arrow Connector 8"/>
          <p:cNvCxnSpPr/>
          <p:nvPr/>
        </p:nvCxnSpPr>
        <p:spPr>
          <a:xfrm flipV="1">
            <a:off x="1763688" y="2492896"/>
            <a:ext cx="432048" cy="576064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051720" y="2195572"/>
            <a:ext cx="301686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de-CH" dirty="0">
                <a:solidFill>
                  <a:srgbClr val="0070C0"/>
                </a:solidFill>
              </a:rPr>
              <a:t>0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3131840" y="2924944"/>
            <a:ext cx="360040" cy="504056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899224" y="3356992"/>
            <a:ext cx="301686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0070C0"/>
                </a:solidFill>
              </a:rPr>
              <a:t>0</a:t>
            </a:r>
          </a:p>
        </p:txBody>
      </p:sp>
      <p:sp>
        <p:nvSpPr>
          <p:cNvPr id="13" name="Oval 12"/>
          <p:cNvSpPr/>
          <p:nvPr/>
        </p:nvSpPr>
        <p:spPr>
          <a:xfrm>
            <a:off x="2790272" y="2332288"/>
            <a:ext cx="792088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rgbClr val="0070C0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18424" y="3429000"/>
            <a:ext cx="3273456" cy="3142524"/>
            <a:chOff x="218424" y="3429000"/>
            <a:chExt cx="3273456" cy="3142524"/>
          </a:xfrm>
        </p:grpSpPr>
        <p:pic>
          <p:nvPicPr>
            <p:cNvPr id="4099" name="Picture 3" descr="R:\USERS\tthiele\Administrative\Uebungen\2014HerbstQSITLecture\RydbergLecture\HydrogenEnergy.pn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755576" y="3789040"/>
              <a:ext cx="2736304" cy="2736304"/>
            </a:xfrm>
            <a:prstGeom prst="rect">
              <a:avLst/>
            </a:prstGeom>
            <a:noFill/>
          </p:spPr>
        </p:pic>
        <p:cxnSp>
          <p:nvCxnSpPr>
            <p:cNvPr id="15" name="Straight Arrow Connector 14"/>
            <p:cNvCxnSpPr/>
            <p:nvPr/>
          </p:nvCxnSpPr>
          <p:spPr>
            <a:xfrm flipV="1">
              <a:off x="683568" y="3429000"/>
              <a:ext cx="0" cy="3142524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 rot="16200000">
              <a:off x="86738" y="4998822"/>
              <a:ext cx="8243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dirty="0" smtClean="0"/>
                <a:t>Energy</a:t>
              </a:r>
              <a:endParaRPr lang="de-CH" dirty="0"/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500640" y="3841592"/>
              <a:ext cx="39895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218424" y="366448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dirty="0"/>
                <a:t>0</a:t>
              </a:r>
            </a:p>
          </p:txBody>
        </p:sp>
      </p:grpSp>
      <p:cxnSp>
        <p:nvCxnSpPr>
          <p:cNvPr id="5" name="Straight Arrow Connector 4"/>
          <p:cNvCxnSpPr/>
          <p:nvPr/>
        </p:nvCxnSpPr>
        <p:spPr>
          <a:xfrm flipH="1" flipV="1">
            <a:off x="6444208" y="980728"/>
            <a:ext cx="288032" cy="619472"/>
          </a:xfrm>
          <a:prstGeom prst="straightConnector1">
            <a:avLst/>
          </a:prstGeom>
          <a:ln w="82550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1"/>
          <p:cNvSpPr txBox="1">
            <a:spLocks/>
          </p:cNvSpPr>
          <p:nvPr/>
        </p:nvSpPr>
        <p:spPr>
          <a:xfrm>
            <a:off x="6341368" y="1491675"/>
            <a:ext cx="2376264" cy="674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CH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Hydrogen</a:t>
            </a:r>
            <a:endParaRPr lang="de-CH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923928" y="2195572"/>
            <a:ext cx="1244576" cy="15307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" name="TextBox 11"/>
          <p:cNvSpPr txBox="1"/>
          <p:nvPr/>
        </p:nvSpPr>
        <p:spPr>
          <a:xfrm>
            <a:off x="3347864" y="2123564"/>
            <a:ext cx="1152128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FF0000"/>
                </a:solidFill>
                <a:sym typeface="Mathematica1"/>
              </a:rPr>
              <a:t>=</a:t>
            </a:r>
            <a:r>
              <a:rPr lang="de-CH" dirty="0" smtClean="0">
                <a:solidFill>
                  <a:srgbClr val="FF0000"/>
                </a:solidFill>
              </a:rPr>
              <a:t>13.6 eV</a:t>
            </a:r>
            <a:endParaRPr lang="de-CH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 animBg="1"/>
      <p:bldP spid="24" grpId="0"/>
      <p:bldP spid="21" grpId="1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Arrow Connector 12"/>
          <p:cNvCxnSpPr/>
          <p:nvPr/>
        </p:nvCxnSpPr>
        <p:spPr>
          <a:xfrm flipV="1">
            <a:off x="683568" y="3429000"/>
            <a:ext cx="0" cy="314252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1" name="Picture 3" descr="R:\USERS\tthiele\Administrative\Uebungen\2014HerbstQSITLecture\RydbergLecture\RydbergEnergy.png"/>
          <p:cNvPicPr>
            <a:picLocks noChangeAspect="1" noChangeArrowheads="1"/>
          </p:cNvPicPr>
          <p:nvPr/>
        </p:nvPicPr>
        <p:blipFill>
          <a:blip r:embed="rId4" cstate="print"/>
          <a:srcRect r="14634"/>
          <a:stretch>
            <a:fillRect/>
          </a:stretch>
        </p:blipFill>
        <p:spPr bwMode="auto">
          <a:xfrm>
            <a:off x="2843808" y="3789040"/>
            <a:ext cx="2520280" cy="2952328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Energy follows Rydberg formula:</a:t>
            </a:r>
            <a:endParaRPr lang="de-CH" i="1" dirty="0" smtClean="0"/>
          </a:p>
          <a:p>
            <a:endParaRPr lang="de-CH" dirty="0" smtClean="0"/>
          </a:p>
          <a:p>
            <a:endParaRPr lang="de-CH" b="1" i="1" dirty="0" smtClean="0"/>
          </a:p>
          <a:p>
            <a:pPr>
              <a:buNone/>
            </a:pPr>
            <a:r>
              <a:rPr lang="de-CH" i="1" dirty="0" smtClean="0"/>
              <a:t>  	</a:t>
            </a: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107703" y="2276475"/>
          <a:ext cx="2816225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6" name="Equation" r:id="rId5" imgW="838080" imgH="342720" progId="Equation.3">
                  <p:embed/>
                </p:oleObj>
              </mc:Choice>
              <mc:Fallback>
                <p:oleObj name="Equation" r:id="rId5" imgW="838080" imgH="3427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7703" y="2276475"/>
                        <a:ext cx="2816225" cy="1152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Quantum Defect?</a:t>
            </a:r>
            <a:endParaRPr lang="de-CH" dirty="0"/>
          </a:p>
        </p:txBody>
      </p:sp>
      <p:pic>
        <p:nvPicPr>
          <p:cNvPr id="1027" name="Picture 3" descr="R:\USERS\tthiele\Administrative\Uebungen\2014HerbstQSITLecture\RydbergLecture\Johannes_Rydberg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32243" y="2348880"/>
            <a:ext cx="3316221" cy="4170983"/>
          </a:xfrm>
          <a:prstGeom prst="rect">
            <a:avLst/>
          </a:prstGeom>
          <a:noFill/>
        </p:spPr>
      </p:pic>
      <p:cxnSp>
        <p:nvCxnSpPr>
          <p:cNvPr id="8" name="Straight Arrow Connector 7"/>
          <p:cNvCxnSpPr>
            <a:endCxn id="20" idx="7"/>
          </p:cNvCxnSpPr>
          <p:nvPr/>
        </p:nvCxnSpPr>
        <p:spPr>
          <a:xfrm flipH="1">
            <a:off x="3474217" y="2609576"/>
            <a:ext cx="592675" cy="36016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606741" y="2235957"/>
            <a:ext cx="1754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>
                <a:solidFill>
                  <a:srgbClr val="FF0000"/>
                </a:solidFill>
              </a:rPr>
              <a:t>Quantum Defect</a:t>
            </a:r>
            <a:endParaRPr lang="de-CH" dirty="0">
              <a:solidFill>
                <a:srgbClr val="FF0000"/>
              </a:solidFill>
            </a:endParaRPr>
          </a:p>
        </p:txBody>
      </p:sp>
      <p:pic>
        <p:nvPicPr>
          <p:cNvPr id="4099" name="Picture 3" descr="R:\USERS\tthiele\Administrative\Uebungen\2014HerbstQSITLecture\RydbergLecture\HydrogenEnergy.png"/>
          <p:cNvPicPr>
            <a:picLocks noChangeAspect="1" noChangeArrowheads="1"/>
          </p:cNvPicPr>
          <p:nvPr/>
        </p:nvPicPr>
        <p:blipFill>
          <a:blip r:embed="rId8" cstate="print"/>
          <a:srcRect l="21053" r="26316"/>
          <a:stretch>
            <a:fillRect/>
          </a:stretch>
        </p:blipFill>
        <p:spPr bwMode="auto">
          <a:xfrm>
            <a:off x="1331640" y="3789040"/>
            <a:ext cx="1440160" cy="2736304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 rot="16200000">
            <a:off x="86738" y="4998822"/>
            <a:ext cx="8243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smtClean="0"/>
              <a:t>Energy</a:t>
            </a:r>
            <a:endParaRPr lang="de-CH" dirty="0"/>
          </a:p>
        </p:txBody>
      </p:sp>
      <p:sp>
        <p:nvSpPr>
          <p:cNvPr id="20" name="Oval 19"/>
          <p:cNvSpPr/>
          <p:nvPr/>
        </p:nvSpPr>
        <p:spPr>
          <a:xfrm>
            <a:off x="3166904" y="2906472"/>
            <a:ext cx="360040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cxnSp>
        <p:nvCxnSpPr>
          <p:cNvPr id="14" name="Straight Connector 13"/>
          <p:cNvCxnSpPr/>
          <p:nvPr/>
        </p:nvCxnSpPr>
        <p:spPr>
          <a:xfrm>
            <a:off x="500640" y="3841592"/>
            <a:ext cx="3989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18424" y="36644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/>
              <a:t>0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990543" y="3380363"/>
            <a:ext cx="1610776" cy="4573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CH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Hydrogen</a:t>
            </a:r>
            <a:endParaRPr lang="de-CH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3093336" y="3371084"/>
            <a:ext cx="1895503" cy="4573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CH" dirty="0" smtClean="0">
                <a:solidFill>
                  <a:srgbClr val="FF0000"/>
                </a:solidFill>
              </a:rPr>
              <a:t>n-Hydrogen</a:t>
            </a:r>
            <a:endParaRPr lang="de-CH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Rydberg Atom Theory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>
            <a:normAutofit/>
          </a:bodyPr>
          <a:lstStyle/>
          <a:p>
            <a:r>
              <a:rPr lang="de-CH" dirty="0" smtClean="0"/>
              <a:t>Rydberg Atom</a:t>
            </a:r>
            <a:endParaRPr lang="de-CH" dirty="0"/>
          </a:p>
          <a:p>
            <a:endParaRPr lang="de-CH" dirty="0" smtClean="0"/>
          </a:p>
          <a:p>
            <a:r>
              <a:rPr lang="de-CH" dirty="0" smtClean="0"/>
              <a:t>Almost like Hydrogen</a:t>
            </a:r>
          </a:p>
          <a:p>
            <a:pPr lvl="1"/>
            <a:r>
              <a:rPr lang="de-CH" dirty="0" smtClean="0"/>
              <a:t>Core with one positive charge</a:t>
            </a:r>
          </a:p>
          <a:p>
            <a:pPr lvl="1"/>
            <a:r>
              <a:rPr lang="de-CH" dirty="0" smtClean="0"/>
              <a:t>One electron</a:t>
            </a:r>
          </a:p>
          <a:p>
            <a:pPr lvl="1"/>
            <a:endParaRPr lang="de-CH" dirty="0" smtClean="0"/>
          </a:p>
          <a:p>
            <a:r>
              <a:rPr lang="de-CH" dirty="0" smtClean="0"/>
              <a:t>What is the difference?</a:t>
            </a:r>
          </a:p>
          <a:p>
            <a:pPr lvl="1"/>
            <a:r>
              <a:rPr lang="de-CH" dirty="0" smtClean="0"/>
              <a:t>No difference in angular momentum states</a:t>
            </a:r>
          </a:p>
          <a:p>
            <a:pPr lvl="1">
              <a:buNone/>
            </a:pPr>
            <a:endParaRPr lang="de-CH" dirty="0" smtClean="0"/>
          </a:p>
          <a:p>
            <a:pPr lvl="1">
              <a:buNone/>
            </a:pPr>
            <a:endParaRPr lang="de-CH" dirty="0" smtClean="0"/>
          </a:p>
          <a:p>
            <a:pPr lvl="1">
              <a:buNone/>
            </a:pPr>
            <a:endParaRPr lang="de-CH" dirty="0" smtClean="0"/>
          </a:p>
          <a:p>
            <a:pPr lvl="1">
              <a:buNone/>
            </a:pPr>
            <a:endParaRPr lang="de-CH" dirty="0" smtClean="0"/>
          </a:p>
          <a:p>
            <a:pPr lvl="1">
              <a:buNone/>
            </a:pPr>
            <a:endParaRPr lang="de-CH" dirty="0" smtClean="0"/>
          </a:p>
        </p:txBody>
      </p:sp>
      <p:grpSp>
        <p:nvGrpSpPr>
          <p:cNvPr id="4" name="Group 19"/>
          <p:cNvGrpSpPr/>
          <p:nvPr/>
        </p:nvGrpSpPr>
        <p:grpSpPr>
          <a:xfrm>
            <a:off x="3602509" y="1268760"/>
            <a:ext cx="2697683" cy="1135633"/>
            <a:chOff x="2555776" y="1268760"/>
            <a:chExt cx="2697683" cy="1135633"/>
          </a:xfrm>
        </p:grpSpPr>
        <p:sp>
          <p:nvSpPr>
            <p:cNvPr id="21" name="Oval 20"/>
            <p:cNvSpPr/>
            <p:nvPr/>
          </p:nvSpPr>
          <p:spPr>
            <a:xfrm>
              <a:off x="2555776" y="1324273"/>
              <a:ext cx="2664296" cy="108012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22" name="Oval 21"/>
            <p:cNvSpPr/>
            <p:nvPr/>
          </p:nvSpPr>
          <p:spPr>
            <a:xfrm>
              <a:off x="2960116" y="1791288"/>
              <a:ext cx="144016" cy="144016"/>
            </a:xfrm>
            <a:prstGeom prst="ellipse">
              <a:avLst/>
            </a:prstGeom>
            <a:solidFill>
              <a:schemeClr val="tx1"/>
            </a:solidFill>
            <a:ln w="762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23" name="Oval 22"/>
            <p:cNvSpPr/>
            <p:nvPr/>
          </p:nvSpPr>
          <p:spPr>
            <a:xfrm>
              <a:off x="4932040" y="1521769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graphicFrame>
          <p:nvGraphicFramePr>
            <p:cNvPr id="24" name="Object 23"/>
            <p:cNvGraphicFramePr>
              <a:graphicFrameLocks noChangeAspect="1"/>
            </p:cNvGraphicFramePr>
            <p:nvPr/>
          </p:nvGraphicFramePr>
          <p:xfrm>
            <a:off x="3207718" y="1738015"/>
            <a:ext cx="284162" cy="250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5214" name="Equation" r:id="rId4" imgW="215640" imgH="190440" progId="Equation.3">
                    <p:embed/>
                  </p:oleObj>
                </mc:Choice>
                <mc:Fallback>
                  <p:oleObj name="Equation" r:id="rId4" imgW="215640" imgH="19044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7718" y="1738015"/>
                          <a:ext cx="284162" cy="2508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" name="Object 3"/>
            <p:cNvGraphicFramePr>
              <a:graphicFrameLocks noChangeAspect="1"/>
            </p:cNvGraphicFramePr>
            <p:nvPr/>
          </p:nvGraphicFramePr>
          <p:xfrm>
            <a:off x="5020097" y="1268760"/>
            <a:ext cx="233362" cy="266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5215" name="Equation" r:id="rId6" imgW="177480" imgH="203040" progId="Equation.3">
                    <p:embed/>
                  </p:oleObj>
                </mc:Choice>
                <mc:Fallback>
                  <p:oleObj name="Equation" r:id="rId6" imgW="177480" imgH="20304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20097" y="1268760"/>
                          <a:ext cx="233362" cy="2667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 advTm="15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Radial parts-Interesting regions</a:t>
            </a:r>
            <a:endParaRPr lang="de-CH" dirty="0"/>
          </a:p>
        </p:txBody>
      </p:sp>
      <p:cxnSp>
        <p:nvCxnSpPr>
          <p:cNvPr id="7" name="Straight Arrow Connector 6"/>
          <p:cNvCxnSpPr/>
          <p:nvPr/>
        </p:nvCxnSpPr>
        <p:spPr>
          <a:xfrm rot="5400000" flipH="1" flipV="1">
            <a:off x="-1116632" y="4004270"/>
            <a:ext cx="4464496" cy="1588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115616" y="3787452"/>
            <a:ext cx="6120680" cy="1588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reeform 14"/>
          <p:cNvSpPr/>
          <p:nvPr/>
        </p:nvSpPr>
        <p:spPr>
          <a:xfrm>
            <a:off x="1592132" y="3861048"/>
            <a:ext cx="5284124" cy="2615056"/>
          </a:xfrm>
          <a:custGeom>
            <a:avLst/>
            <a:gdLst>
              <a:gd name="connsiteX0" fmla="*/ 0 w 5023821"/>
              <a:gd name="connsiteY0" fmla="*/ 2560320 h 2560320"/>
              <a:gd name="connsiteX1" fmla="*/ 1441524 w 5023821"/>
              <a:gd name="connsiteY1" fmla="*/ 441063 h 2560320"/>
              <a:gd name="connsiteX2" fmla="*/ 5023821 w 5023821"/>
              <a:gd name="connsiteY2" fmla="*/ 0 h 2560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23821" h="2560320">
                <a:moveTo>
                  <a:pt x="0" y="2560320"/>
                </a:moveTo>
                <a:cubicBezTo>
                  <a:pt x="302110" y="1714051"/>
                  <a:pt x="604221" y="867783"/>
                  <a:pt x="1441524" y="441063"/>
                </a:cubicBezTo>
                <a:cubicBezTo>
                  <a:pt x="2278827" y="14343"/>
                  <a:pt x="3651324" y="7171"/>
                  <a:pt x="5023821" y="0"/>
                </a:cubicBezTo>
              </a:path>
            </a:pathLst>
          </a:cu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6" name="TextBox 15"/>
          <p:cNvSpPr txBox="1"/>
          <p:nvPr/>
        </p:nvSpPr>
        <p:spPr>
          <a:xfrm>
            <a:off x="808613" y="1196752"/>
            <a:ext cx="5950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 smtClean="0"/>
              <a:t>W</a:t>
            </a:r>
            <a:endParaRPr lang="de-CH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7308304" y="3429000"/>
            <a:ext cx="3449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 smtClean="0"/>
              <a:t>r</a:t>
            </a:r>
            <a:endParaRPr lang="de-CH" sz="3600" dirty="0"/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1763688" y="4005064"/>
            <a:ext cx="4896544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4716016" y="2924944"/>
            <a:ext cx="648072" cy="100811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Object 25"/>
          <p:cNvGraphicFramePr>
            <a:graphicFrameLocks noChangeAspect="1"/>
          </p:cNvGraphicFramePr>
          <p:nvPr/>
        </p:nvGraphicFramePr>
        <p:xfrm>
          <a:off x="5436096" y="2420888"/>
          <a:ext cx="1444544" cy="8449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536" name="Equation" r:id="rId4" imgW="672840" imgH="393480" progId="Equation.3">
                  <p:embed/>
                </p:oleObj>
              </mc:Choice>
              <mc:Fallback>
                <p:oleObj name="Equation" r:id="rId4" imgW="67284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2420888"/>
                        <a:ext cx="1444544" cy="8449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624904" y="3429000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 smtClean="0"/>
              <a:t>0</a:t>
            </a:r>
            <a:endParaRPr lang="de-CH" sz="3600" dirty="0"/>
          </a:p>
        </p:txBody>
      </p:sp>
      <p:cxnSp>
        <p:nvCxnSpPr>
          <p:cNvPr id="28" name="Straight Arrow Connector 27"/>
          <p:cNvCxnSpPr/>
          <p:nvPr/>
        </p:nvCxnSpPr>
        <p:spPr>
          <a:xfrm rot="5400000">
            <a:off x="2087724" y="4113076"/>
            <a:ext cx="108012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1403648" y="2636912"/>
          <a:ext cx="2671763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537" name="Equation" r:id="rId6" imgW="1244520" imgH="393480" progId="Equation.3">
                  <p:embed/>
                </p:oleObj>
              </mc:Choice>
              <mc:Fallback>
                <p:oleObj name="Equation" r:id="rId6" imgW="124452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2636912"/>
                        <a:ext cx="2671763" cy="844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Freeform 30"/>
          <p:cNvSpPr/>
          <p:nvPr/>
        </p:nvSpPr>
        <p:spPr>
          <a:xfrm>
            <a:off x="1497172" y="3859796"/>
            <a:ext cx="5284124" cy="2615056"/>
          </a:xfrm>
          <a:custGeom>
            <a:avLst/>
            <a:gdLst>
              <a:gd name="connsiteX0" fmla="*/ 0 w 5023821"/>
              <a:gd name="connsiteY0" fmla="*/ 2560320 h 2560320"/>
              <a:gd name="connsiteX1" fmla="*/ 1441524 w 5023821"/>
              <a:gd name="connsiteY1" fmla="*/ 441063 h 2560320"/>
              <a:gd name="connsiteX2" fmla="*/ 5023821 w 5023821"/>
              <a:gd name="connsiteY2" fmla="*/ 0 h 2560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23821" h="2560320">
                <a:moveTo>
                  <a:pt x="0" y="2560320"/>
                </a:moveTo>
                <a:cubicBezTo>
                  <a:pt x="302110" y="1714051"/>
                  <a:pt x="604221" y="867783"/>
                  <a:pt x="1441524" y="441063"/>
                </a:cubicBezTo>
                <a:cubicBezTo>
                  <a:pt x="2278827" y="14343"/>
                  <a:pt x="3651324" y="7171"/>
                  <a:pt x="5023821" y="0"/>
                </a:cubicBezTo>
              </a:path>
            </a:pathLst>
          </a:cu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4312469" y="1498302"/>
          <a:ext cx="763587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538" name="Equation" r:id="rId8" imgW="355320" imgH="228600" progId="Equation.3">
                  <p:embed/>
                </p:oleObj>
              </mc:Choice>
              <mc:Fallback>
                <p:oleObj name="Equation" r:id="rId8" imgW="35532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2469" y="1498302"/>
                        <a:ext cx="763587" cy="490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4270248" y="1831104"/>
            <a:ext cx="1145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/>
              <a:t>Ion core</a:t>
            </a:r>
            <a:endParaRPr lang="de-CH" dirty="0"/>
          </a:p>
        </p:txBody>
      </p:sp>
      <p:sp>
        <p:nvSpPr>
          <p:cNvPr id="20" name="Freeform 19"/>
          <p:cNvSpPr/>
          <p:nvPr/>
        </p:nvSpPr>
        <p:spPr>
          <a:xfrm>
            <a:off x="1192401" y="5448031"/>
            <a:ext cx="5755863" cy="404332"/>
          </a:xfrm>
          <a:custGeom>
            <a:avLst/>
            <a:gdLst>
              <a:gd name="connsiteX0" fmla="*/ 4314825 w 4314825"/>
              <a:gd name="connsiteY0" fmla="*/ 439737 h 469899"/>
              <a:gd name="connsiteX1" fmla="*/ 3686175 w 4314825"/>
              <a:gd name="connsiteY1" fmla="*/ 1587 h 469899"/>
              <a:gd name="connsiteX2" fmla="*/ 3200400 w 4314825"/>
              <a:gd name="connsiteY2" fmla="*/ 449262 h 469899"/>
              <a:gd name="connsiteX3" fmla="*/ 2667000 w 4314825"/>
              <a:gd name="connsiteY3" fmla="*/ 20637 h 469899"/>
              <a:gd name="connsiteX4" fmla="*/ 2228850 w 4314825"/>
              <a:gd name="connsiteY4" fmla="*/ 439737 h 469899"/>
              <a:gd name="connsiteX5" fmla="*/ 1847850 w 4314825"/>
              <a:gd name="connsiteY5" fmla="*/ 11112 h 469899"/>
              <a:gd name="connsiteX6" fmla="*/ 1543050 w 4314825"/>
              <a:gd name="connsiteY6" fmla="*/ 468312 h 469899"/>
              <a:gd name="connsiteX7" fmla="*/ 1228725 w 4314825"/>
              <a:gd name="connsiteY7" fmla="*/ 1587 h 469899"/>
              <a:gd name="connsiteX8" fmla="*/ 1038225 w 4314825"/>
              <a:gd name="connsiteY8" fmla="*/ 458787 h 469899"/>
              <a:gd name="connsiteX9" fmla="*/ 819150 w 4314825"/>
              <a:gd name="connsiteY9" fmla="*/ 1587 h 469899"/>
              <a:gd name="connsiteX10" fmla="*/ 647700 w 4314825"/>
              <a:gd name="connsiteY10" fmla="*/ 449262 h 469899"/>
              <a:gd name="connsiteX11" fmla="*/ 466725 w 4314825"/>
              <a:gd name="connsiteY11" fmla="*/ 20637 h 469899"/>
              <a:gd name="connsiteX12" fmla="*/ 304800 w 4314825"/>
              <a:gd name="connsiteY12" fmla="*/ 439737 h 469899"/>
              <a:gd name="connsiteX13" fmla="*/ 180975 w 4314825"/>
              <a:gd name="connsiteY13" fmla="*/ 11112 h 469899"/>
              <a:gd name="connsiteX14" fmla="*/ 85725 w 4314825"/>
              <a:gd name="connsiteY14" fmla="*/ 449262 h 469899"/>
              <a:gd name="connsiteX15" fmla="*/ 28575 w 4314825"/>
              <a:gd name="connsiteY15" fmla="*/ 1587 h 469899"/>
              <a:gd name="connsiteX16" fmla="*/ 0 w 4314825"/>
              <a:gd name="connsiteY16" fmla="*/ 449262 h 469899"/>
              <a:gd name="connsiteX17" fmla="*/ 0 w 4314825"/>
              <a:gd name="connsiteY17" fmla="*/ 449262 h 469899"/>
              <a:gd name="connsiteX18" fmla="*/ 657225 w 4314825"/>
              <a:gd name="connsiteY18" fmla="*/ 420687 h 469899"/>
              <a:gd name="connsiteX0" fmla="*/ 4314825 w 4314825"/>
              <a:gd name="connsiteY0" fmla="*/ 439737 h 950069"/>
              <a:gd name="connsiteX1" fmla="*/ 3686175 w 4314825"/>
              <a:gd name="connsiteY1" fmla="*/ 1587 h 950069"/>
              <a:gd name="connsiteX2" fmla="*/ 3200400 w 4314825"/>
              <a:gd name="connsiteY2" fmla="*/ 449262 h 950069"/>
              <a:gd name="connsiteX3" fmla="*/ 2667000 w 4314825"/>
              <a:gd name="connsiteY3" fmla="*/ 20637 h 950069"/>
              <a:gd name="connsiteX4" fmla="*/ 2228850 w 4314825"/>
              <a:gd name="connsiteY4" fmla="*/ 439737 h 950069"/>
              <a:gd name="connsiteX5" fmla="*/ 1847850 w 4314825"/>
              <a:gd name="connsiteY5" fmla="*/ 11112 h 950069"/>
              <a:gd name="connsiteX6" fmla="*/ 1543050 w 4314825"/>
              <a:gd name="connsiteY6" fmla="*/ 468312 h 950069"/>
              <a:gd name="connsiteX7" fmla="*/ 1228725 w 4314825"/>
              <a:gd name="connsiteY7" fmla="*/ 1587 h 950069"/>
              <a:gd name="connsiteX8" fmla="*/ 1038225 w 4314825"/>
              <a:gd name="connsiteY8" fmla="*/ 458787 h 950069"/>
              <a:gd name="connsiteX9" fmla="*/ 819150 w 4314825"/>
              <a:gd name="connsiteY9" fmla="*/ 1587 h 950069"/>
              <a:gd name="connsiteX10" fmla="*/ 647700 w 4314825"/>
              <a:gd name="connsiteY10" fmla="*/ 449262 h 950069"/>
              <a:gd name="connsiteX11" fmla="*/ 466725 w 4314825"/>
              <a:gd name="connsiteY11" fmla="*/ 20637 h 950069"/>
              <a:gd name="connsiteX12" fmla="*/ 304800 w 4314825"/>
              <a:gd name="connsiteY12" fmla="*/ 439737 h 950069"/>
              <a:gd name="connsiteX13" fmla="*/ 180975 w 4314825"/>
              <a:gd name="connsiteY13" fmla="*/ 11112 h 950069"/>
              <a:gd name="connsiteX14" fmla="*/ 85725 w 4314825"/>
              <a:gd name="connsiteY14" fmla="*/ 449262 h 950069"/>
              <a:gd name="connsiteX15" fmla="*/ 28575 w 4314825"/>
              <a:gd name="connsiteY15" fmla="*/ 1587 h 950069"/>
              <a:gd name="connsiteX16" fmla="*/ 0 w 4314825"/>
              <a:gd name="connsiteY16" fmla="*/ 449262 h 950069"/>
              <a:gd name="connsiteX17" fmla="*/ 0 w 4314825"/>
              <a:gd name="connsiteY17" fmla="*/ 449262 h 950069"/>
              <a:gd name="connsiteX18" fmla="*/ 657225 w 4314825"/>
              <a:gd name="connsiteY18" fmla="*/ 420687 h 950069"/>
              <a:gd name="connsiteX0" fmla="*/ 4314825 w 4314825"/>
              <a:gd name="connsiteY0" fmla="*/ 439737 h 1324223"/>
              <a:gd name="connsiteX1" fmla="*/ 3686175 w 4314825"/>
              <a:gd name="connsiteY1" fmla="*/ 1587 h 1324223"/>
              <a:gd name="connsiteX2" fmla="*/ 3200400 w 4314825"/>
              <a:gd name="connsiteY2" fmla="*/ 449262 h 1324223"/>
              <a:gd name="connsiteX3" fmla="*/ 2667000 w 4314825"/>
              <a:gd name="connsiteY3" fmla="*/ 20637 h 1324223"/>
              <a:gd name="connsiteX4" fmla="*/ 2228850 w 4314825"/>
              <a:gd name="connsiteY4" fmla="*/ 439737 h 1324223"/>
              <a:gd name="connsiteX5" fmla="*/ 1847850 w 4314825"/>
              <a:gd name="connsiteY5" fmla="*/ 11112 h 1324223"/>
              <a:gd name="connsiteX6" fmla="*/ 1543050 w 4314825"/>
              <a:gd name="connsiteY6" fmla="*/ 468312 h 1324223"/>
              <a:gd name="connsiteX7" fmla="*/ 1228725 w 4314825"/>
              <a:gd name="connsiteY7" fmla="*/ 1587 h 1324223"/>
              <a:gd name="connsiteX8" fmla="*/ 1038225 w 4314825"/>
              <a:gd name="connsiteY8" fmla="*/ 458787 h 1324223"/>
              <a:gd name="connsiteX9" fmla="*/ 819150 w 4314825"/>
              <a:gd name="connsiteY9" fmla="*/ 1587 h 1324223"/>
              <a:gd name="connsiteX10" fmla="*/ 647700 w 4314825"/>
              <a:gd name="connsiteY10" fmla="*/ 449262 h 1324223"/>
              <a:gd name="connsiteX11" fmla="*/ 466725 w 4314825"/>
              <a:gd name="connsiteY11" fmla="*/ 20637 h 1324223"/>
              <a:gd name="connsiteX12" fmla="*/ 304800 w 4314825"/>
              <a:gd name="connsiteY12" fmla="*/ 439737 h 1324223"/>
              <a:gd name="connsiteX13" fmla="*/ 180975 w 4314825"/>
              <a:gd name="connsiteY13" fmla="*/ 11112 h 1324223"/>
              <a:gd name="connsiteX14" fmla="*/ 85725 w 4314825"/>
              <a:gd name="connsiteY14" fmla="*/ 449262 h 1324223"/>
              <a:gd name="connsiteX15" fmla="*/ 28575 w 4314825"/>
              <a:gd name="connsiteY15" fmla="*/ 1587 h 1324223"/>
              <a:gd name="connsiteX16" fmla="*/ 0 w 4314825"/>
              <a:gd name="connsiteY16" fmla="*/ 449262 h 1324223"/>
              <a:gd name="connsiteX17" fmla="*/ 0 w 4314825"/>
              <a:gd name="connsiteY17" fmla="*/ 449262 h 1324223"/>
              <a:gd name="connsiteX18" fmla="*/ 466775 w 4314825"/>
              <a:gd name="connsiteY18" fmla="*/ 794841 h 1324223"/>
              <a:gd name="connsiteX0" fmla="*/ 4416102 w 4416102"/>
              <a:gd name="connsiteY0" fmla="*/ 439737 h 1108199"/>
              <a:gd name="connsiteX1" fmla="*/ 3787452 w 4416102"/>
              <a:gd name="connsiteY1" fmla="*/ 1587 h 1108199"/>
              <a:gd name="connsiteX2" fmla="*/ 3301677 w 4416102"/>
              <a:gd name="connsiteY2" fmla="*/ 449262 h 1108199"/>
              <a:gd name="connsiteX3" fmla="*/ 2768277 w 4416102"/>
              <a:gd name="connsiteY3" fmla="*/ 20637 h 1108199"/>
              <a:gd name="connsiteX4" fmla="*/ 2330127 w 4416102"/>
              <a:gd name="connsiteY4" fmla="*/ 439737 h 1108199"/>
              <a:gd name="connsiteX5" fmla="*/ 1949127 w 4416102"/>
              <a:gd name="connsiteY5" fmla="*/ 11112 h 1108199"/>
              <a:gd name="connsiteX6" fmla="*/ 1644327 w 4416102"/>
              <a:gd name="connsiteY6" fmla="*/ 468312 h 1108199"/>
              <a:gd name="connsiteX7" fmla="*/ 1330002 w 4416102"/>
              <a:gd name="connsiteY7" fmla="*/ 1587 h 1108199"/>
              <a:gd name="connsiteX8" fmla="*/ 1139502 w 4416102"/>
              <a:gd name="connsiteY8" fmla="*/ 458787 h 1108199"/>
              <a:gd name="connsiteX9" fmla="*/ 920427 w 4416102"/>
              <a:gd name="connsiteY9" fmla="*/ 1587 h 1108199"/>
              <a:gd name="connsiteX10" fmla="*/ 748977 w 4416102"/>
              <a:gd name="connsiteY10" fmla="*/ 449262 h 1108199"/>
              <a:gd name="connsiteX11" fmla="*/ 568002 w 4416102"/>
              <a:gd name="connsiteY11" fmla="*/ 20637 h 1108199"/>
              <a:gd name="connsiteX12" fmla="*/ 406077 w 4416102"/>
              <a:gd name="connsiteY12" fmla="*/ 439737 h 1108199"/>
              <a:gd name="connsiteX13" fmla="*/ 282252 w 4416102"/>
              <a:gd name="connsiteY13" fmla="*/ 11112 h 1108199"/>
              <a:gd name="connsiteX14" fmla="*/ 187002 w 4416102"/>
              <a:gd name="connsiteY14" fmla="*/ 449262 h 1108199"/>
              <a:gd name="connsiteX15" fmla="*/ 129852 w 4416102"/>
              <a:gd name="connsiteY15" fmla="*/ 1587 h 1108199"/>
              <a:gd name="connsiteX16" fmla="*/ 101277 w 4416102"/>
              <a:gd name="connsiteY16" fmla="*/ 449262 h 1108199"/>
              <a:gd name="connsiteX17" fmla="*/ 101277 w 4416102"/>
              <a:gd name="connsiteY17" fmla="*/ 449262 h 1108199"/>
              <a:gd name="connsiteX18" fmla="*/ 280020 w 4416102"/>
              <a:gd name="connsiteY18" fmla="*/ 578817 h 1108199"/>
              <a:gd name="connsiteX0" fmla="*/ 4314825 w 4314825"/>
              <a:gd name="connsiteY0" fmla="*/ 439737 h 469899"/>
              <a:gd name="connsiteX1" fmla="*/ 3686175 w 4314825"/>
              <a:gd name="connsiteY1" fmla="*/ 1587 h 469899"/>
              <a:gd name="connsiteX2" fmla="*/ 3200400 w 4314825"/>
              <a:gd name="connsiteY2" fmla="*/ 449262 h 469899"/>
              <a:gd name="connsiteX3" fmla="*/ 2667000 w 4314825"/>
              <a:gd name="connsiteY3" fmla="*/ 20637 h 469899"/>
              <a:gd name="connsiteX4" fmla="*/ 2228850 w 4314825"/>
              <a:gd name="connsiteY4" fmla="*/ 439737 h 469899"/>
              <a:gd name="connsiteX5" fmla="*/ 1847850 w 4314825"/>
              <a:gd name="connsiteY5" fmla="*/ 11112 h 469899"/>
              <a:gd name="connsiteX6" fmla="*/ 1543050 w 4314825"/>
              <a:gd name="connsiteY6" fmla="*/ 468312 h 469899"/>
              <a:gd name="connsiteX7" fmla="*/ 1228725 w 4314825"/>
              <a:gd name="connsiteY7" fmla="*/ 1587 h 469899"/>
              <a:gd name="connsiteX8" fmla="*/ 1038225 w 4314825"/>
              <a:gd name="connsiteY8" fmla="*/ 458787 h 469899"/>
              <a:gd name="connsiteX9" fmla="*/ 819150 w 4314825"/>
              <a:gd name="connsiteY9" fmla="*/ 1587 h 469899"/>
              <a:gd name="connsiteX10" fmla="*/ 647700 w 4314825"/>
              <a:gd name="connsiteY10" fmla="*/ 449262 h 469899"/>
              <a:gd name="connsiteX11" fmla="*/ 466725 w 4314825"/>
              <a:gd name="connsiteY11" fmla="*/ 20637 h 469899"/>
              <a:gd name="connsiteX12" fmla="*/ 304800 w 4314825"/>
              <a:gd name="connsiteY12" fmla="*/ 439737 h 469899"/>
              <a:gd name="connsiteX13" fmla="*/ 180975 w 4314825"/>
              <a:gd name="connsiteY13" fmla="*/ 11112 h 469899"/>
              <a:gd name="connsiteX14" fmla="*/ 85725 w 4314825"/>
              <a:gd name="connsiteY14" fmla="*/ 449262 h 469899"/>
              <a:gd name="connsiteX15" fmla="*/ 28575 w 4314825"/>
              <a:gd name="connsiteY15" fmla="*/ 1587 h 469899"/>
              <a:gd name="connsiteX16" fmla="*/ 0 w 4314825"/>
              <a:gd name="connsiteY16" fmla="*/ 449262 h 469899"/>
              <a:gd name="connsiteX17" fmla="*/ 0 w 4314825"/>
              <a:gd name="connsiteY17" fmla="*/ 449262 h 46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314825" h="469899">
                <a:moveTo>
                  <a:pt x="4314825" y="439737"/>
                </a:moveTo>
                <a:cubicBezTo>
                  <a:pt x="4093368" y="219868"/>
                  <a:pt x="3871912" y="0"/>
                  <a:pt x="3686175" y="1587"/>
                </a:cubicBezTo>
                <a:cubicBezTo>
                  <a:pt x="3500438" y="3174"/>
                  <a:pt x="3370262" y="446087"/>
                  <a:pt x="3200400" y="449262"/>
                </a:cubicBezTo>
                <a:cubicBezTo>
                  <a:pt x="3030538" y="452437"/>
                  <a:pt x="2828925" y="22225"/>
                  <a:pt x="2667000" y="20637"/>
                </a:cubicBezTo>
                <a:cubicBezTo>
                  <a:pt x="2505075" y="19050"/>
                  <a:pt x="2365375" y="441324"/>
                  <a:pt x="2228850" y="439737"/>
                </a:cubicBezTo>
                <a:cubicBezTo>
                  <a:pt x="2092325" y="438150"/>
                  <a:pt x="1962150" y="6349"/>
                  <a:pt x="1847850" y="11112"/>
                </a:cubicBezTo>
                <a:cubicBezTo>
                  <a:pt x="1733550" y="15875"/>
                  <a:pt x="1646237" y="469899"/>
                  <a:pt x="1543050" y="468312"/>
                </a:cubicBezTo>
                <a:cubicBezTo>
                  <a:pt x="1439863" y="466725"/>
                  <a:pt x="1312863" y="3175"/>
                  <a:pt x="1228725" y="1587"/>
                </a:cubicBezTo>
                <a:cubicBezTo>
                  <a:pt x="1144588" y="0"/>
                  <a:pt x="1106487" y="458787"/>
                  <a:pt x="1038225" y="458787"/>
                </a:cubicBezTo>
                <a:cubicBezTo>
                  <a:pt x="969963" y="458787"/>
                  <a:pt x="884237" y="3174"/>
                  <a:pt x="819150" y="1587"/>
                </a:cubicBezTo>
                <a:cubicBezTo>
                  <a:pt x="754063" y="0"/>
                  <a:pt x="706438" y="446087"/>
                  <a:pt x="647700" y="449262"/>
                </a:cubicBezTo>
                <a:cubicBezTo>
                  <a:pt x="588963" y="452437"/>
                  <a:pt x="523875" y="22225"/>
                  <a:pt x="466725" y="20637"/>
                </a:cubicBezTo>
                <a:cubicBezTo>
                  <a:pt x="409575" y="19050"/>
                  <a:pt x="352425" y="441324"/>
                  <a:pt x="304800" y="439737"/>
                </a:cubicBezTo>
                <a:cubicBezTo>
                  <a:pt x="257175" y="438150"/>
                  <a:pt x="217487" y="9525"/>
                  <a:pt x="180975" y="11112"/>
                </a:cubicBezTo>
                <a:cubicBezTo>
                  <a:pt x="144463" y="12699"/>
                  <a:pt x="111125" y="450850"/>
                  <a:pt x="85725" y="449262"/>
                </a:cubicBezTo>
                <a:cubicBezTo>
                  <a:pt x="60325" y="447675"/>
                  <a:pt x="42862" y="1587"/>
                  <a:pt x="28575" y="1587"/>
                </a:cubicBezTo>
                <a:cubicBezTo>
                  <a:pt x="14288" y="1587"/>
                  <a:pt x="0" y="449262"/>
                  <a:pt x="0" y="449262"/>
                </a:cubicBezTo>
                <a:lnTo>
                  <a:pt x="0" y="449262"/>
                </a:lnTo>
              </a:path>
            </a:pathLst>
          </a:cu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graphicFrame>
        <p:nvGraphicFramePr>
          <p:cNvPr id="23" name="Object 24"/>
          <p:cNvGraphicFramePr>
            <a:graphicFrameLocks noChangeAspect="1"/>
          </p:cNvGraphicFramePr>
          <p:nvPr/>
        </p:nvGraphicFramePr>
        <p:xfrm>
          <a:off x="4281044" y="4725144"/>
          <a:ext cx="506980" cy="5338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539" name="Equation" r:id="rId10" imgW="215640" imgH="228600" progId="Equation.3">
                  <p:embed/>
                </p:oleObj>
              </mc:Choice>
              <mc:Fallback>
                <p:oleObj name="Equation" r:id="rId10" imgW="21564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1044" y="4725144"/>
                        <a:ext cx="506980" cy="53386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4" name="Straight Connector 23"/>
          <p:cNvCxnSpPr/>
          <p:nvPr/>
        </p:nvCxnSpPr>
        <p:spPr>
          <a:xfrm flipV="1">
            <a:off x="4426849" y="5313210"/>
            <a:ext cx="0" cy="1284142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4210825" y="5313210"/>
            <a:ext cx="1" cy="1284142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Object 25"/>
          <p:cNvGraphicFramePr>
            <a:graphicFrameLocks noChangeAspect="1"/>
          </p:cNvGraphicFramePr>
          <p:nvPr/>
        </p:nvGraphicFramePr>
        <p:xfrm>
          <a:off x="7111578" y="6033289"/>
          <a:ext cx="412750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540" name="Equation" r:id="rId12" imgW="291960" imgH="228600" progId="Equation.3">
                  <p:embed/>
                </p:oleObj>
              </mc:Choice>
              <mc:Fallback>
                <p:oleObj name="Equation" r:id="rId12" imgW="29196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1578" y="6033289"/>
                        <a:ext cx="412750" cy="414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6"/>
          <p:cNvGraphicFramePr>
            <a:graphicFrameLocks noChangeAspect="1"/>
          </p:cNvGraphicFramePr>
          <p:nvPr/>
        </p:nvGraphicFramePr>
        <p:xfrm>
          <a:off x="6967562" y="5426740"/>
          <a:ext cx="33972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541" name="Equation" r:id="rId14" imgW="241200" imgH="215640" progId="Equation.3">
                  <p:embed/>
                </p:oleObj>
              </mc:Choice>
              <mc:Fallback>
                <p:oleObj name="Equation" r:id="rId14" imgW="241200" imgH="215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7562" y="5426740"/>
                        <a:ext cx="339725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Freeform 31"/>
          <p:cNvSpPr/>
          <p:nvPr/>
        </p:nvSpPr>
        <p:spPr>
          <a:xfrm>
            <a:off x="1480433" y="5949280"/>
            <a:ext cx="5755863" cy="404332"/>
          </a:xfrm>
          <a:custGeom>
            <a:avLst/>
            <a:gdLst>
              <a:gd name="connsiteX0" fmla="*/ 4314825 w 4314825"/>
              <a:gd name="connsiteY0" fmla="*/ 439737 h 469899"/>
              <a:gd name="connsiteX1" fmla="*/ 3686175 w 4314825"/>
              <a:gd name="connsiteY1" fmla="*/ 1587 h 469899"/>
              <a:gd name="connsiteX2" fmla="*/ 3200400 w 4314825"/>
              <a:gd name="connsiteY2" fmla="*/ 449262 h 469899"/>
              <a:gd name="connsiteX3" fmla="*/ 2667000 w 4314825"/>
              <a:gd name="connsiteY3" fmla="*/ 20637 h 469899"/>
              <a:gd name="connsiteX4" fmla="*/ 2228850 w 4314825"/>
              <a:gd name="connsiteY4" fmla="*/ 439737 h 469899"/>
              <a:gd name="connsiteX5" fmla="*/ 1847850 w 4314825"/>
              <a:gd name="connsiteY5" fmla="*/ 11112 h 469899"/>
              <a:gd name="connsiteX6" fmla="*/ 1543050 w 4314825"/>
              <a:gd name="connsiteY6" fmla="*/ 468312 h 469899"/>
              <a:gd name="connsiteX7" fmla="*/ 1228725 w 4314825"/>
              <a:gd name="connsiteY7" fmla="*/ 1587 h 469899"/>
              <a:gd name="connsiteX8" fmla="*/ 1038225 w 4314825"/>
              <a:gd name="connsiteY8" fmla="*/ 458787 h 469899"/>
              <a:gd name="connsiteX9" fmla="*/ 819150 w 4314825"/>
              <a:gd name="connsiteY9" fmla="*/ 1587 h 469899"/>
              <a:gd name="connsiteX10" fmla="*/ 647700 w 4314825"/>
              <a:gd name="connsiteY10" fmla="*/ 449262 h 469899"/>
              <a:gd name="connsiteX11" fmla="*/ 466725 w 4314825"/>
              <a:gd name="connsiteY11" fmla="*/ 20637 h 469899"/>
              <a:gd name="connsiteX12" fmla="*/ 304800 w 4314825"/>
              <a:gd name="connsiteY12" fmla="*/ 439737 h 469899"/>
              <a:gd name="connsiteX13" fmla="*/ 180975 w 4314825"/>
              <a:gd name="connsiteY13" fmla="*/ 11112 h 469899"/>
              <a:gd name="connsiteX14" fmla="*/ 85725 w 4314825"/>
              <a:gd name="connsiteY14" fmla="*/ 449262 h 469899"/>
              <a:gd name="connsiteX15" fmla="*/ 28575 w 4314825"/>
              <a:gd name="connsiteY15" fmla="*/ 1587 h 469899"/>
              <a:gd name="connsiteX16" fmla="*/ 0 w 4314825"/>
              <a:gd name="connsiteY16" fmla="*/ 449262 h 469899"/>
              <a:gd name="connsiteX17" fmla="*/ 0 w 4314825"/>
              <a:gd name="connsiteY17" fmla="*/ 449262 h 469899"/>
              <a:gd name="connsiteX18" fmla="*/ 657225 w 4314825"/>
              <a:gd name="connsiteY18" fmla="*/ 420687 h 469899"/>
              <a:gd name="connsiteX0" fmla="*/ 4314825 w 4314825"/>
              <a:gd name="connsiteY0" fmla="*/ 439737 h 950069"/>
              <a:gd name="connsiteX1" fmla="*/ 3686175 w 4314825"/>
              <a:gd name="connsiteY1" fmla="*/ 1587 h 950069"/>
              <a:gd name="connsiteX2" fmla="*/ 3200400 w 4314825"/>
              <a:gd name="connsiteY2" fmla="*/ 449262 h 950069"/>
              <a:gd name="connsiteX3" fmla="*/ 2667000 w 4314825"/>
              <a:gd name="connsiteY3" fmla="*/ 20637 h 950069"/>
              <a:gd name="connsiteX4" fmla="*/ 2228850 w 4314825"/>
              <a:gd name="connsiteY4" fmla="*/ 439737 h 950069"/>
              <a:gd name="connsiteX5" fmla="*/ 1847850 w 4314825"/>
              <a:gd name="connsiteY5" fmla="*/ 11112 h 950069"/>
              <a:gd name="connsiteX6" fmla="*/ 1543050 w 4314825"/>
              <a:gd name="connsiteY6" fmla="*/ 468312 h 950069"/>
              <a:gd name="connsiteX7" fmla="*/ 1228725 w 4314825"/>
              <a:gd name="connsiteY7" fmla="*/ 1587 h 950069"/>
              <a:gd name="connsiteX8" fmla="*/ 1038225 w 4314825"/>
              <a:gd name="connsiteY8" fmla="*/ 458787 h 950069"/>
              <a:gd name="connsiteX9" fmla="*/ 819150 w 4314825"/>
              <a:gd name="connsiteY9" fmla="*/ 1587 h 950069"/>
              <a:gd name="connsiteX10" fmla="*/ 647700 w 4314825"/>
              <a:gd name="connsiteY10" fmla="*/ 449262 h 950069"/>
              <a:gd name="connsiteX11" fmla="*/ 466725 w 4314825"/>
              <a:gd name="connsiteY11" fmla="*/ 20637 h 950069"/>
              <a:gd name="connsiteX12" fmla="*/ 304800 w 4314825"/>
              <a:gd name="connsiteY12" fmla="*/ 439737 h 950069"/>
              <a:gd name="connsiteX13" fmla="*/ 180975 w 4314825"/>
              <a:gd name="connsiteY13" fmla="*/ 11112 h 950069"/>
              <a:gd name="connsiteX14" fmla="*/ 85725 w 4314825"/>
              <a:gd name="connsiteY14" fmla="*/ 449262 h 950069"/>
              <a:gd name="connsiteX15" fmla="*/ 28575 w 4314825"/>
              <a:gd name="connsiteY15" fmla="*/ 1587 h 950069"/>
              <a:gd name="connsiteX16" fmla="*/ 0 w 4314825"/>
              <a:gd name="connsiteY16" fmla="*/ 449262 h 950069"/>
              <a:gd name="connsiteX17" fmla="*/ 0 w 4314825"/>
              <a:gd name="connsiteY17" fmla="*/ 449262 h 950069"/>
              <a:gd name="connsiteX18" fmla="*/ 657225 w 4314825"/>
              <a:gd name="connsiteY18" fmla="*/ 420687 h 950069"/>
              <a:gd name="connsiteX0" fmla="*/ 4314825 w 4314825"/>
              <a:gd name="connsiteY0" fmla="*/ 439737 h 1324223"/>
              <a:gd name="connsiteX1" fmla="*/ 3686175 w 4314825"/>
              <a:gd name="connsiteY1" fmla="*/ 1587 h 1324223"/>
              <a:gd name="connsiteX2" fmla="*/ 3200400 w 4314825"/>
              <a:gd name="connsiteY2" fmla="*/ 449262 h 1324223"/>
              <a:gd name="connsiteX3" fmla="*/ 2667000 w 4314825"/>
              <a:gd name="connsiteY3" fmla="*/ 20637 h 1324223"/>
              <a:gd name="connsiteX4" fmla="*/ 2228850 w 4314825"/>
              <a:gd name="connsiteY4" fmla="*/ 439737 h 1324223"/>
              <a:gd name="connsiteX5" fmla="*/ 1847850 w 4314825"/>
              <a:gd name="connsiteY5" fmla="*/ 11112 h 1324223"/>
              <a:gd name="connsiteX6" fmla="*/ 1543050 w 4314825"/>
              <a:gd name="connsiteY6" fmla="*/ 468312 h 1324223"/>
              <a:gd name="connsiteX7" fmla="*/ 1228725 w 4314825"/>
              <a:gd name="connsiteY7" fmla="*/ 1587 h 1324223"/>
              <a:gd name="connsiteX8" fmla="*/ 1038225 w 4314825"/>
              <a:gd name="connsiteY8" fmla="*/ 458787 h 1324223"/>
              <a:gd name="connsiteX9" fmla="*/ 819150 w 4314825"/>
              <a:gd name="connsiteY9" fmla="*/ 1587 h 1324223"/>
              <a:gd name="connsiteX10" fmla="*/ 647700 w 4314825"/>
              <a:gd name="connsiteY10" fmla="*/ 449262 h 1324223"/>
              <a:gd name="connsiteX11" fmla="*/ 466725 w 4314825"/>
              <a:gd name="connsiteY11" fmla="*/ 20637 h 1324223"/>
              <a:gd name="connsiteX12" fmla="*/ 304800 w 4314825"/>
              <a:gd name="connsiteY12" fmla="*/ 439737 h 1324223"/>
              <a:gd name="connsiteX13" fmla="*/ 180975 w 4314825"/>
              <a:gd name="connsiteY13" fmla="*/ 11112 h 1324223"/>
              <a:gd name="connsiteX14" fmla="*/ 85725 w 4314825"/>
              <a:gd name="connsiteY14" fmla="*/ 449262 h 1324223"/>
              <a:gd name="connsiteX15" fmla="*/ 28575 w 4314825"/>
              <a:gd name="connsiteY15" fmla="*/ 1587 h 1324223"/>
              <a:gd name="connsiteX16" fmla="*/ 0 w 4314825"/>
              <a:gd name="connsiteY16" fmla="*/ 449262 h 1324223"/>
              <a:gd name="connsiteX17" fmla="*/ 0 w 4314825"/>
              <a:gd name="connsiteY17" fmla="*/ 449262 h 1324223"/>
              <a:gd name="connsiteX18" fmla="*/ 466775 w 4314825"/>
              <a:gd name="connsiteY18" fmla="*/ 794841 h 1324223"/>
              <a:gd name="connsiteX0" fmla="*/ 4416102 w 4416102"/>
              <a:gd name="connsiteY0" fmla="*/ 439737 h 1108199"/>
              <a:gd name="connsiteX1" fmla="*/ 3787452 w 4416102"/>
              <a:gd name="connsiteY1" fmla="*/ 1587 h 1108199"/>
              <a:gd name="connsiteX2" fmla="*/ 3301677 w 4416102"/>
              <a:gd name="connsiteY2" fmla="*/ 449262 h 1108199"/>
              <a:gd name="connsiteX3" fmla="*/ 2768277 w 4416102"/>
              <a:gd name="connsiteY3" fmla="*/ 20637 h 1108199"/>
              <a:gd name="connsiteX4" fmla="*/ 2330127 w 4416102"/>
              <a:gd name="connsiteY4" fmla="*/ 439737 h 1108199"/>
              <a:gd name="connsiteX5" fmla="*/ 1949127 w 4416102"/>
              <a:gd name="connsiteY5" fmla="*/ 11112 h 1108199"/>
              <a:gd name="connsiteX6" fmla="*/ 1644327 w 4416102"/>
              <a:gd name="connsiteY6" fmla="*/ 468312 h 1108199"/>
              <a:gd name="connsiteX7" fmla="*/ 1330002 w 4416102"/>
              <a:gd name="connsiteY7" fmla="*/ 1587 h 1108199"/>
              <a:gd name="connsiteX8" fmla="*/ 1139502 w 4416102"/>
              <a:gd name="connsiteY8" fmla="*/ 458787 h 1108199"/>
              <a:gd name="connsiteX9" fmla="*/ 920427 w 4416102"/>
              <a:gd name="connsiteY9" fmla="*/ 1587 h 1108199"/>
              <a:gd name="connsiteX10" fmla="*/ 748977 w 4416102"/>
              <a:gd name="connsiteY10" fmla="*/ 449262 h 1108199"/>
              <a:gd name="connsiteX11" fmla="*/ 568002 w 4416102"/>
              <a:gd name="connsiteY11" fmla="*/ 20637 h 1108199"/>
              <a:gd name="connsiteX12" fmla="*/ 406077 w 4416102"/>
              <a:gd name="connsiteY12" fmla="*/ 439737 h 1108199"/>
              <a:gd name="connsiteX13" fmla="*/ 282252 w 4416102"/>
              <a:gd name="connsiteY13" fmla="*/ 11112 h 1108199"/>
              <a:gd name="connsiteX14" fmla="*/ 187002 w 4416102"/>
              <a:gd name="connsiteY14" fmla="*/ 449262 h 1108199"/>
              <a:gd name="connsiteX15" fmla="*/ 129852 w 4416102"/>
              <a:gd name="connsiteY15" fmla="*/ 1587 h 1108199"/>
              <a:gd name="connsiteX16" fmla="*/ 101277 w 4416102"/>
              <a:gd name="connsiteY16" fmla="*/ 449262 h 1108199"/>
              <a:gd name="connsiteX17" fmla="*/ 101277 w 4416102"/>
              <a:gd name="connsiteY17" fmla="*/ 449262 h 1108199"/>
              <a:gd name="connsiteX18" fmla="*/ 280020 w 4416102"/>
              <a:gd name="connsiteY18" fmla="*/ 578817 h 1108199"/>
              <a:gd name="connsiteX0" fmla="*/ 4314825 w 4314825"/>
              <a:gd name="connsiteY0" fmla="*/ 439737 h 469899"/>
              <a:gd name="connsiteX1" fmla="*/ 3686175 w 4314825"/>
              <a:gd name="connsiteY1" fmla="*/ 1587 h 469899"/>
              <a:gd name="connsiteX2" fmla="*/ 3200400 w 4314825"/>
              <a:gd name="connsiteY2" fmla="*/ 449262 h 469899"/>
              <a:gd name="connsiteX3" fmla="*/ 2667000 w 4314825"/>
              <a:gd name="connsiteY3" fmla="*/ 20637 h 469899"/>
              <a:gd name="connsiteX4" fmla="*/ 2228850 w 4314825"/>
              <a:gd name="connsiteY4" fmla="*/ 439737 h 469899"/>
              <a:gd name="connsiteX5" fmla="*/ 1847850 w 4314825"/>
              <a:gd name="connsiteY5" fmla="*/ 11112 h 469899"/>
              <a:gd name="connsiteX6" fmla="*/ 1543050 w 4314825"/>
              <a:gd name="connsiteY6" fmla="*/ 468312 h 469899"/>
              <a:gd name="connsiteX7" fmla="*/ 1228725 w 4314825"/>
              <a:gd name="connsiteY7" fmla="*/ 1587 h 469899"/>
              <a:gd name="connsiteX8" fmla="*/ 1038225 w 4314825"/>
              <a:gd name="connsiteY8" fmla="*/ 458787 h 469899"/>
              <a:gd name="connsiteX9" fmla="*/ 819150 w 4314825"/>
              <a:gd name="connsiteY9" fmla="*/ 1587 h 469899"/>
              <a:gd name="connsiteX10" fmla="*/ 647700 w 4314825"/>
              <a:gd name="connsiteY10" fmla="*/ 449262 h 469899"/>
              <a:gd name="connsiteX11" fmla="*/ 466725 w 4314825"/>
              <a:gd name="connsiteY11" fmla="*/ 20637 h 469899"/>
              <a:gd name="connsiteX12" fmla="*/ 304800 w 4314825"/>
              <a:gd name="connsiteY12" fmla="*/ 439737 h 469899"/>
              <a:gd name="connsiteX13" fmla="*/ 180975 w 4314825"/>
              <a:gd name="connsiteY13" fmla="*/ 11112 h 469899"/>
              <a:gd name="connsiteX14" fmla="*/ 85725 w 4314825"/>
              <a:gd name="connsiteY14" fmla="*/ 449262 h 469899"/>
              <a:gd name="connsiteX15" fmla="*/ 28575 w 4314825"/>
              <a:gd name="connsiteY15" fmla="*/ 1587 h 469899"/>
              <a:gd name="connsiteX16" fmla="*/ 0 w 4314825"/>
              <a:gd name="connsiteY16" fmla="*/ 449262 h 469899"/>
              <a:gd name="connsiteX17" fmla="*/ 0 w 4314825"/>
              <a:gd name="connsiteY17" fmla="*/ 449262 h 46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314825" h="469899">
                <a:moveTo>
                  <a:pt x="4314825" y="439737"/>
                </a:moveTo>
                <a:cubicBezTo>
                  <a:pt x="4093368" y="219868"/>
                  <a:pt x="3871912" y="0"/>
                  <a:pt x="3686175" y="1587"/>
                </a:cubicBezTo>
                <a:cubicBezTo>
                  <a:pt x="3500438" y="3174"/>
                  <a:pt x="3370262" y="446087"/>
                  <a:pt x="3200400" y="449262"/>
                </a:cubicBezTo>
                <a:cubicBezTo>
                  <a:pt x="3030538" y="452437"/>
                  <a:pt x="2828925" y="22225"/>
                  <a:pt x="2667000" y="20637"/>
                </a:cubicBezTo>
                <a:cubicBezTo>
                  <a:pt x="2505075" y="19050"/>
                  <a:pt x="2365375" y="441324"/>
                  <a:pt x="2228850" y="439737"/>
                </a:cubicBezTo>
                <a:cubicBezTo>
                  <a:pt x="2092325" y="438150"/>
                  <a:pt x="1962150" y="6349"/>
                  <a:pt x="1847850" y="11112"/>
                </a:cubicBezTo>
                <a:cubicBezTo>
                  <a:pt x="1733550" y="15875"/>
                  <a:pt x="1646237" y="469899"/>
                  <a:pt x="1543050" y="468312"/>
                </a:cubicBezTo>
                <a:cubicBezTo>
                  <a:pt x="1439863" y="466725"/>
                  <a:pt x="1312863" y="3175"/>
                  <a:pt x="1228725" y="1587"/>
                </a:cubicBezTo>
                <a:cubicBezTo>
                  <a:pt x="1144588" y="0"/>
                  <a:pt x="1106487" y="458787"/>
                  <a:pt x="1038225" y="458787"/>
                </a:cubicBezTo>
                <a:cubicBezTo>
                  <a:pt x="969963" y="458787"/>
                  <a:pt x="884237" y="3174"/>
                  <a:pt x="819150" y="1587"/>
                </a:cubicBezTo>
                <a:cubicBezTo>
                  <a:pt x="754063" y="0"/>
                  <a:pt x="706438" y="446087"/>
                  <a:pt x="647700" y="449262"/>
                </a:cubicBezTo>
                <a:cubicBezTo>
                  <a:pt x="588963" y="452437"/>
                  <a:pt x="523875" y="22225"/>
                  <a:pt x="466725" y="20637"/>
                </a:cubicBezTo>
                <a:cubicBezTo>
                  <a:pt x="409575" y="19050"/>
                  <a:pt x="352425" y="441324"/>
                  <a:pt x="304800" y="439737"/>
                </a:cubicBezTo>
                <a:cubicBezTo>
                  <a:pt x="257175" y="438150"/>
                  <a:pt x="217487" y="9525"/>
                  <a:pt x="180975" y="11112"/>
                </a:cubicBezTo>
                <a:cubicBezTo>
                  <a:pt x="144463" y="12699"/>
                  <a:pt x="111125" y="450850"/>
                  <a:pt x="85725" y="449262"/>
                </a:cubicBezTo>
                <a:cubicBezTo>
                  <a:pt x="60325" y="447675"/>
                  <a:pt x="42862" y="1587"/>
                  <a:pt x="28575" y="1587"/>
                </a:cubicBezTo>
                <a:cubicBezTo>
                  <a:pt x="14288" y="1587"/>
                  <a:pt x="0" y="449262"/>
                  <a:pt x="0" y="449262"/>
                </a:cubicBezTo>
                <a:lnTo>
                  <a:pt x="0" y="449262"/>
                </a:ln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3" name="Rectangle 32"/>
          <p:cNvSpPr/>
          <p:nvPr/>
        </p:nvSpPr>
        <p:spPr>
          <a:xfrm>
            <a:off x="5707496" y="4212620"/>
            <a:ext cx="2664296" cy="86409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4" name="TextBox 33"/>
          <p:cNvSpPr txBox="1"/>
          <p:nvPr/>
        </p:nvSpPr>
        <p:spPr>
          <a:xfrm>
            <a:off x="5779504" y="4212620"/>
            <a:ext cx="2880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dirty="0" smtClean="0"/>
              <a:t>Interesting Region </a:t>
            </a:r>
          </a:p>
          <a:p>
            <a:r>
              <a:rPr lang="de-CH" sz="2400" dirty="0" smtClean="0"/>
              <a:t>For Rydberg Atoms</a:t>
            </a:r>
            <a:endParaRPr lang="de-CH" sz="2400" dirty="0"/>
          </a:p>
        </p:txBody>
      </p:sp>
    </p:spTree>
  </p:cSld>
  <p:clrMapOvr>
    <a:masterClrMapping/>
  </p:clrMapOvr>
  <p:transition advTm="17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/>
      <p:bldP spid="20" grpId="0" animBg="1"/>
      <p:bldP spid="32" grpId="0" animBg="1"/>
      <p:bldP spid="33" grpId="0" animBg="1"/>
      <p:bldP spid="3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648</Words>
  <Application>Microsoft Office PowerPoint</Application>
  <PresentationFormat>On-screen Show (4:3)</PresentationFormat>
  <Paragraphs>291</Paragraphs>
  <Slides>28</Slides>
  <Notes>28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Mathematica1</vt:lpstr>
      <vt:lpstr>Office Theme</vt:lpstr>
      <vt:lpstr>Equation</vt:lpstr>
      <vt:lpstr>Rydberg atoms part 1</vt:lpstr>
      <vt:lpstr>References</vt:lpstr>
      <vt:lpstr>Introduction – What is „Rydberg“?</vt:lpstr>
      <vt:lpstr>Introduction – How was it found?</vt:lpstr>
      <vt:lpstr>Introduction – Generalization</vt:lpstr>
      <vt:lpstr>Introduction – Rydberg atom?</vt:lpstr>
      <vt:lpstr>Quantum Defect?</vt:lpstr>
      <vt:lpstr>Rydberg Atom Theory</vt:lpstr>
      <vt:lpstr>Radial parts-Interesting regions</vt:lpstr>
      <vt:lpstr>(Helium) Energy Structure   </vt:lpstr>
      <vt:lpstr>(Helium) Energy Structure   </vt:lpstr>
      <vt:lpstr>Electric Dipole Moment</vt:lpstr>
      <vt:lpstr>Stark Effect    </vt:lpstr>
      <vt:lpstr>Stark Map Hydrogen</vt:lpstr>
      <vt:lpstr>Stark Map Hydrogen</vt:lpstr>
      <vt:lpstr>Hydrogen Atom in an electric Field</vt:lpstr>
      <vt:lpstr>Stark Map Helium</vt:lpstr>
      <vt:lpstr>Stark Map Helium</vt:lpstr>
      <vt:lpstr>Stark Map Helium</vt:lpstr>
      <vt:lpstr>Rydberg Atom in an electric Field</vt:lpstr>
      <vt:lpstr>Rydberg Atom in an electric Field</vt:lpstr>
      <vt:lpstr>(Hydrogen) Atom in an electric Field</vt:lpstr>
      <vt:lpstr>(Hydrogen) Atom in an electric Field</vt:lpstr>
      <vt:lpstr>(Hydrogen) Atom in an electric Field</vt:lpstr>
      <vt:lpstr>Lifetime</vt:lpstr>
      <vt:lpstr>Lifetime</vt:lpstr>
      <vt:lpstr>Lifetime</vt:lpstr>
      <vt:lpstr>Lifetime</vt:lpstr>
    </vt:vector>
  </TitlesOfParts>
  <Company>ETH Zurich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tthiele</dc:creator>
  <cp:lastModifiedBy>Tobias Thiele</cp:lastModifiedBy>
  <cp:revision>572</cp:revision>
  <dcterms:created xsi:type="dcterms:W3CDTF">2014-04-07T11:33:02Z</dcterms:created>
  <dcterms:modified xsi:type="dcterms:W3CDTF">2015-04-24T13:30:28Z</dcterms:modified>
</cp:coreProperties>
</file>